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642" r:id="rId5"/>
    <p:sldMasterId id="2147484743" r:id="rId6"/>
  </p:sldMasterIdLst>
  <p:notesMasterIdLst>
    <p:notesMasterId r:id="rId56"/>
  </p:notesMasterIdLst>
  <p:handoutMasterIdLst>
    <p:handoutMasterId r:id="rId57"/>
  </p:handoutMasterIdLst>
  <p:sldIdLst>
    <p:sldId id="670" r:id="rId7"/>
    <p:sldId id="1719" r:id="rId8"/>
    <p:sldId id="1670" r:id="rId9"/>
    <p:sldId id="3125" r:id="rId10"/>
    <p:sldId id="3128" r:id="rId11"/>
    <p:sldId id="1877" r:id="rId12"/>
    <p:sldId id="1885" r:id="rId13"/>
    <p:sldId id="1878" r:id="rId14"/>
    <p:sldId id="1886" r:id="rId15"/>
    <p:sldId id="279" r:id="rId16"/>
    <p:sldId id="3142" r:id="rId17"/>
    <p:sldId id="3143" r:id="rId18"/>
    <p:sldId id="3144" r:id="rId19"/>
    <p:sldId id="3145" r:id="rId20"/>
    <p:sldId id="3146" r:id="rId21"/>
    <p:sldId id="3147" r:id="rId22"/>
    <p:sldId id="280" r:id="rId23"/>
    <p:sldId id="3148" r:id="rId24"/>
    <p:sldId id="3149" r:id="rId25"/>
    <p:sldId id="1887" r:id="rId26"/>
    <p:sldId id="1888" r:id="rId27"/>
    <p:sldId id="1889" r:id="rId28"/>
    <p:sldId id="1892" r:id="rId29"/>
    <p:sldId id="1893" r:id="rId30"/>
    <p:sldId id="1891" r:id="rId31"/>
    <p:sldId id="1890" r:id="rId32"/>
    <p:sldId id="1894" r:id="rId33"/>
    <p:sldId id="1895" r:id="rId34"/>
    <p:sldId id="3151" r:id="rId35"/>
    <p:sldId id="3141" r:id="rId36"/>
    <p:sldId id="3152" r:id="rId37"/>
    <p:sldId id="3153" r:id="rId38"/>
    <p:sldId id="3154" r:id="rId39"/>
    <p:sldId id="3124" r:id="rId40"/>
    <p:sldId id="3129" r:id="rId41"/>
    <p:sldId id="1899" r:id="rId42"/>
    <p:sldId id="1900" r:id="rId43"/>
    <p:sldId id="1901" r:id="rId44"/>
    <p:sldId id="3150" r:id="rId45"/>
    <p:sldId id="3126" r:id="rId46"/>
    <p:sldId id="3130" r:id="rId47"/>
    <p:sldId id="1902" r:id="rId48"/>
    <p:sldId id="1896" r:id="rId49"/>
    <p:sldId id="3136" r:id="rId50"/>
    <p:sldId id="3139" r:id="rId51"/>
    <p:sldId id="3140" r:id="rId52"/>
    <p:sldId id="3138" r:id="rId53"/>
    <p:sldId id="689" r:id="rId54"/>
    <p:sldId id="1884" r:id="rId5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rainer Presentation Brief" id="{E9D1FD4D-DAAF-4829-BBBC-AD8AC9ACFE8A}">
          <p14:sldIdLst>
            <p14:sldId id="670"/>
          </p14:sldIdLst>
        </p14:section>
        <p14:section name="Module Content" id="{A073DAE3-B461-442F-A3D3-6642BD875E45}">
          <p14:sldIdLst>
            <p14:sldId id="1719"/>
            <p14:sldId id="1670"/>
            <p14:sldId id="3125"/>
            <p14:sldId id="3128"/>
            <p14:sldId id="1877"/>
            <p14:sldId id="1885"/>
            <p14:sldId id="1878"/>
            <p14:sldId id="1886"/>
            <p14:sldId id="279"/>
            <p14:sldId id="3142"/>
            <p14:sldId id="3143"/>
            <p14:sldId id="3144"/>
            <p14:sldId id="3145"/>
            <p14:sldId id="3146"/>
            <p14:sldId id="3147"/>
            <p14:sldId id="280"/>
            <p14:sldId id="3148"/>
            <p14:sldId id="3149"/>
            <p14:sldId id="1887"/>
            <p14:sldId id="1888"/>
            <p14:sldId id="1889"/>
            <p14:sldId id="1892"/>
            <p14:sldId id="1893"/>
            <p14:sldId id="1891"/>
            <p14:sldId id="1890"/>
            <p14:sldId id="1894"/>
            <p14:sldId id="1895"/>
            <p14:sldId id="3151"/>
            <p14:sldId id="3141"/>
            <p14:sldId id="3152"/>
            <p14:sldId id="3153"/>
            <p14:sldId id="3154"/>
            <p14:sldId id="3124"/>
            <p14:sldId id="3129"/>
            <p14:sldId id="1899"/>
            <p14:sldId id="1900"/>
            <p14:sldId id="1901"/>
            <p14:sldId id="3150"/>
            <p14:sldId id="3126"/>
            <p14:sldId id="3130"/>
            <p14:sldId id="1902"/>
          </p14:sldIdLst>
        </p14:section>
        <p14:section name="Lab Content" id="{DED81072-52AB-4250-8920-201B3C5D2D2E}">
          <p14:sldIdLst>
            <p14:sldId id="1896"/>
            <p14:sldId id="3136"/>
            <p14:sldId id="3139"/>
            <p14:sldId id="3140"/>
            <p14:sldId id="3138"/>
          </p14:sldIdLst>
        </p14:section>
        <p14:section name="Module Closedown" id="{BB4A27EB-B3C3-4E4C-B5FE-2131BA0AA278}">
          <p14:sldIdLst>
            <p14:sldId id="689"/>
            <p14:sldId id="18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6EF"/>
    <a:srgbClr val="0078D4"/>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8F75D9-7ADE-4A4B-AADC-9B37A1CF655B}" v="10" dt="2019-07-25T20:42:17.8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61310" autoAdjust="0"/>
  </p:normalViewPr>
  <p:slideViewPr>
    <p:cSldViewPr snapToGrid="0">
      <p:cViewPr varScale="1">
        <p:scale>
          <a:sx n="88" d="100"/>
          <a:sy n="88" d="100"/>
        </p:scale>
        <p:origin x="72" y="33"/>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3" d="100"/>
          <a:sy n="83" d="100"/>
        </p:scale>
        <p:origin x="200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handoutMaster" Target="handoutMasters/handout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8/26/2019 9:51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8/26/2019 9:35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estus.dev.cognitive.microsoft.com/docs/services/563879b61984550e40cbbe8d/"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1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2541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 – demonstrate this in the Azure portal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8/26/2019 9:35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02650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8/26/2019 9:35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7765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8/26/2019 9:35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40315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We're going to use the Cognitive Services </a:t>
            </a:r>
            <a:r>
              <a:rPr lang="en-US" sz="882" b="0" i="1" kern="1200" dirty="0">
                <a:solidFill>
                  <a:schemeClr val="tx1"/>
                </a:solidFill>
                <a:effectLst/>
                <a:latin typeface="Segoe UI Light" pitchFamily="34" charset="0"/>
                <a:ea typeface="+mn-ea"/>
                <a:cs typeface="+mn-cs"/>
              </a:rPr>
              <a:t>testing console</a:t>
            </a:r>
            <a:r>
              <a:rPr lang="en-US" sz="882" b="0" i="0" kern="1200" dirty="0">
                <a:solidFill>
                  <a:schemeClr val="tx1"/>
                </a:solidFill>
                <a:effectLst/>
                <a:latin typeface="Segoe UI Light" pitchFamily="34" charset="0"/>
                <a:ea typeface="+mn-ea"/>
                <a:cs typeface="+mn-cs"/>
              </a:rPr>
              <a:t>. The testing console is a built-in website you can use to build and send REST requests for any of the AI services.</a:t>
            </a:r>
          </a:p>
          <a:p>
            <a:r>
              <a:rPr lang="en-US" sz="882" b="0" i="0" kern="1200" dirty="0">
                <a:solidFill>
                  <a:schemeClr val="tx1"/>
                </a:solidFill>
                <a:effectLst/>
                <a:latin typeface="Segoe UI Light" pitchFamily="34" charset="0"/>
                <a:ea typeface="+mn-ea"/>
                <a:cs typeface="+mn-cs"/>
              </a:rPr>
              <a:t>Open your Face API subscription.</a:t>
            </a:r>
          </a:p>
          <a:p>
            <a:r>
              <a:rPr lang="en-US" sz="882" b="0" i="0" kern="1200" dirty="0">
                <a:solidFill>
                  <a:schemeClr val="tx1"/>
                </a:solidFill>
                <a:effectLst/>
                <a:latin typeface="Segoe UI Light" pitchFamily="34" charset="0"/>
                <a:ea typeface="+mn-ea"/>
                <a:cs typeface="+mn-cs"/>
              </a:rPr>
              <a:t>Copy one of the subscription keys by using the </a:t>
            </a:r>
            <a:r>
              <a:rPr lang="en-US" sz="882" b="1" i="0" kern="1200" dirty="0">
                <a:solidFill>
                  <a:schemeClr val="tx1"/>
                </a:solidFill>
                <a:effectLst/>
                <a:latin typeface="Segoe UI Light" pitchFamily="34" charset="0"/>
                <a:ea typeface="+mn-ea"/>
                <a:cs typeface="+mn-cs"/>
              </a:rPr>
              <a:t>Copy</a:t>
            </a:r>
            <a:r>
              <a:rPr lang="en-US" sz="882" b="0" i="0" kern="1200" dirty="0">
                <a:solidFill>
                  <a:schemeClr val="tx1"/>
                </a:solidFill>
                <a:effectLst/>
                <a:latin typeface="Segoe UI Light" pitchFamily="34" charset="0"/>
                <a:ea typeface="+mn-ea"/>
                <a:cs typeface="+mn-cs"/>
              </a:rPr>
              <a:t> button to the right of the key value.</a:t>
            </a:r>
          </a:p>
          <a:p>
            <a:r>
              <a:rPr lang="en-US" sz="882" b="0" i="0" kern="1200" dirty="0">
                <a:solidFill>
                  <a:schemeClr val="tx1"/>
                </a:solidFill>
                <a:effectLst/>
                <a:latin typeface="Segoe UI Light" pitchFamily="34" charset="0"/>
                <a:ea typeface="+mn-ea"/>
                <a:cs typeface="+mn-cs"/>
              </a:rPr>
              <a:t>Open the </a:t>
            </a:r>
            <a:r>
              <a:rPr lang="en-US" sz="882" b="0" i="0" u="sng" kern="1200" dirty="0">
                <a:solidFill>
                  <a:schemeClr val="tx1"/>
                </a:solidFill>
                <a:effectLst/>
                <a:latin typeface="Segoe UI Light" pitchFamily="34" charset="0"/>
                <a:ea typeface="+mn-ea"/>
                <a:cs typeface="+mn-cs"/>
                <a:hlinkClick r:id="rId3"/>
              </a:rPr>
              <a:t>Face API service page </a:t>
            </a:r>
            <a:r>
              <a:rPr lang="en-US" sz="882" b="0" i="0" kern="1200" dirty="0">
                <a:solidFill>
                  <a:schemeClr val="tx1"/>
                </a:solidFill>
                <a:effectLst/>
                <a:latin typeface="Segoe UI Light" pitchFamily="34" charset="0"/>
                <a:ea typeface="+mn-ea"/>
                <a:cs typeface="+mn-cs"/>
              </a:rPr>
              <a:t>.</a:t>
            </a:r>
          </a:p>
          <a:p>
            <a:r>
              <a:rPr lang="en-US" sz="882" b="0" i="0" kern="1200" dirty="0">
                <a:solidFill>
                  <a:schemeClr val="tx1"/>
                </a:solidFill>
                <a:effectLst/>
                <a:latin typeface="Segoe UI Light" pitchFamily="34" charset="0"/>
                <a:ea typeface="+mn-ea"/>
                <a:cs typeface="+mn-cs"/>
              </a:rPr>
              <a:t>In the </a:t>
            </a:r>
            <a:r>
              <a:rPr lang="en-US" sz="882" b="1" i="0" kern="1200" dirty="0">
                <a:solidFill>
                  <a:schemeClr val="tx1"/>
                </a:solidFill>
                <a:effectLst/>
                <a:latin typeface="Segoe UI Light" pitchFamily="34" charset="0"/>
                <a:ea typeface="+mn-ea"/>
                <a:cs typeface="+mn-cs"/>
              </a:rPr>
              <a:t>Face Detect</a:t>
            </a:r>
            <a:r>
              <a:rPr lang="en-US" sz="882" b="0" i="0" kern="1200" dirty="0">
                <a:solidFill>
                  <a:schemeClr val="tx1"/>
                </a:solidFill>
                <a:effectLst/>
                <a:latin typeface="Segoe UI Light" pitchFamily="34" charset="0"/>
                <a:ea typeface="+mn-ea"/>
                <a:cs typeface="+mn-cs"/>
              </a:rPr>
              <a:t> section, select the </a:t>
            </a:r>
            <a:r>
              <a:rPr lang="en-US" sz="882" b="1" i="0" kern="1200" dirty="0">
                <a:solidFill>
                  <a:schemeClr val="tx1"/>
                </a:solidFill>
                <a:effectLst/>
                <a:latin typeface="Segoe UI Light" pitchFamily="34" charset="0"/>
                <a:ea typeface="+mn-ea"/>
                <a:cs typeface="+mn-cs"/>
              </a:rPr>
              <a:t>Open API testing console</a:t>
            </a:r>
            <a:r>
              <a:rPr lang="en-US" sz="882" b="0" i="0" kern="1200" dirty="0">
                <a:solidFill>
                  <a:schemeClr val="tx1"/>
                </a:solidFill>
                <a:effectLst/>
                <a:latin typeface="Segoe UI Light" pitchFamily="34" charset="0"/>
                <a:ea typeface="+mn-ea"/>
                <a:cs typeface="+mn-cs"/>
              </a:rPr>
              <a:t> button that's associated with the location where you created your Azure service. For example, if you used </a:t>
            </a:r>
            <a:r>
              <a:rPr lang="en-US" sz="882" b="0" i="1" kern="1200" dirty="0" err="1">
                <a:solidFill>
                  <a:schemeClr val="tx1"/>
                </a:solidFill>
                <a:effectLst/>
                <a:latin typeface="Segoe UI Light" pitchFamily="34" charset="0"/>
                <a:ea typeface="+mn-ea"/>
                <a:cs typeface="+mn-cs"/>
              </a:rPr>
              <a:t>WestUS</a:t>
            </a:r>
            <a:r>
              <a:rPr lang="en-US" sz="882" b="0" i="0" kern="1200" dirty="0">
                <a:solidFill>
                  <a:schemeClr val="tx1"/>
                </a:solidFill>
                <a:effectLst/>
                <a:latin typeface="Segoe UI Light" pitchFamily="34" charset="0"/>
                <a:ea typeface="+mn-ea"/>
                <a:cs typeface="+mn-cs"/>
              </a:rPr>
              <a:t>, in the testing console section, select </a:t>
            </a:r>
            <a:r>
              <a:rPr lang="en-US" sz="882" b="1" i="0" kern="1200" dirty="0">
                <a:solidFill>
                  <a:schemeClr val="tx1"/>
                </a:solidFill>
                <a:effectLst/>
                <a:latin typeface="Segoe UI Light" pitchFamily="34" charset="0"/>
                <a:ea typeface="+mn-ea"/>
                <a:cs typeface="+mn-cs"/>
              </a:rPr>
              <a:t>West US</a:t>
            </a:r>
            <a:r>
              <a:rPr lang="en-US" sz="882" b="0" i="0" kern="1200" dirty="0">
                <a:solidFill>
                  <a:schemeClr val="tx1"/>
                </a:solidFill>
                <a:effectLst/>
                <a:latin typeface="Segoe UI Light" pitchFamily="34" charset="0"/>
                <a:ea typeface="+mn-ea"/>
                <a:cs typeface="+mn-cs"/>
              </a:rPr>
              <a:t>. In the testing page that opens, you can enter the parameters you want to send to the service, submit the request, and then see the response right in the browser.</a:t>
            </a:r>
          </a:p>
          <a:p>
            <a:r>
              <a:rPr lang="en-US" sz="882" b="0" i="0" kern="1200" dirty="0">
                <a:solidFill>
                  <a:schemeClr val="tx1"/>
                </a:solidFill>
                <a:effectLst/>
                <a:latin typeface="Segoe UI Light" pitchFamily="34" charset="0"/>
                <a:ea typeface="+mn-ea"/>
                <a:cs typeface="+mn-cs"/>
              </a:rPr>
              <a:t>Scroll down to the </a:t>
            </a:r>
            <a:r>
              <a:rPr lang="en-US" sz="882" b="1" i="0" kern="1200" dirty="0">
                <a:solidFill>
                  <a:schemeClr val="tx1"/>
                </a:solidFill>
                <a:effectLst/>
                <a:latin typeface="Segoe UI Light" pitchFamily="34" charset="0"/>
                <a:ea typeface="+mn-ea"/>
                <a:cs typeface="+mn-cs"/>
              </a:rPr>
              <a:t>Headers</a:t>
            </a:r>
            <a:r>
              <a:rPr lang="en-US" sz="882" b="0" i="0" kern="1200" dirty="0">
                <a:solidFill>
                  <a:schemeClr val="tx1"/>
                </a:solidFill>
                <a:effectLst/>
                <a:latin typeface="Segoe UI Light" pitchFamily="34" charset="0"/>
                <a:ea typeface="+mn-ea"/>
                <a:cs typeface="+mn-cs"/>
              </a:rPr>
              <a:t> section and paste your subscription key in the </a:t>
            </a:r>
            <a:r>
              <a:rPr lang="en-US" sz="882" b="1" i="0" kern="1200" dirty="0" err="1">
                <a:solidFill>
                  <a:schemeClr val="tx1"/>
                </a:solidFill>
                <a:effectLst/>
                <a:latin typeface="Segoe UI Light" pitchFamily="34" charset="0"/>
                <a:ea typeface="+mn-ea"/>
                <a:cs typeface="+mn-cs"/>
              </a:rPr>
              <a:t>Ocp</a:t>
            </a:r>
            <a:r>
              <a:rPr lang="en-US" sz="882" b="1" i="0" kern="1200" dirty="0">
                <a:solidFill>
                  <a:schemeClr val="tx1"/>
                </a:solidFill>
                <a:effectLst/>
                <a:latin typeface="Segoe UI Light" pitchFamily="34" charset="0"/>
                <a:ea typeface="+mn-ea"/>
                <a:cs typeface="+mn-cs"/>
              </a:rPr>
              <a:t>-</a:t>
            </a:r>
            <a:r>
              <a:rPr lang="en-US" sz="882" b="1" i="0" kern="1200" dirty="0" err="1">
                <a:solidFill>
                  <a:schemeClr val="tx1"/>
                </a:solidFill>
                <a:effectLst/>
                <a:latin typeface="Segoe UI Light" pitchFamily="34" charset="0"/>
                <a:ea typeface="+mn-ea"/>
                <a:cs typeface="+mn-cs"/>
              </a:rPr>
              <a:t>Apim</a:t>
            </a:r>
            <a:r>
              <a:rPr lang="en-US" sz="882" b="1" i="0" kern="1200" dirty="0">
                <a:solidFill>
                  <a:schemeClr val="tx1"/>
                </a:solidFill>
                <a:effectLst/>
                <a:latin typeface="Segoe UI Light" pitchFamily="34" charset="0"/>
                <a:ea typeface="+mn-ea"/>
                <a:cs typeface="+mn-cs"/>
              </a:rPr>
              <a:t>-Subscription-Key</a:t>
            </a:r>
            <a:r>
              <a:rPr lang="en-US" sz="882" b="0" i="0" kern="1200" dirty="0">
                <a:solidFill>
                  <a:schemeClr val="tx1"/>
                </a:solidFill>
                <a:effectLst/>
                <a:latin typeface="Segoe UI Light" pitchFamily="34" charset="0"/>
                <a:ea typeface="+mn-ea"/>
                <a:cs typeface="+mn-cs"/>
              </a:rPr>
              <a:t> text box.</a:t>
            </a:r>
          </a:p>
          <a:p>
            <a:r>
              <a:rPr lang="en-US" sz="882" b="0" i="0" kern="1200" dirty="0">
                <a:solidFill>
                  <a:schemeClr val="tx1"/>
                </a:solidFill>
                <a:effectLst/>
                <a:latin typeface="Segoe UI Light" pitchFamily="34" charset="0"/>
                <a:ea typeface="+mn-ea"/>
                <a:cs typeface="+mn-cs"/>
              </a:rPr>
              <a:t>Locate an image that includes a face. You can use your own image URL, or use this one:</a:t>
            </a:r>
          </a:p>
          <a:p>
            <a:r>
              <a:rPr lang="en-US" sz="882" b="0" i="0" kern="1200" dirty="0">
                <a:solidFill>
                  <a:schemeClr val="tx1"/>
                </a:solidFill>
                <a:effectLst/>
                <a:latin typeface="Segoe UI Light" pitchFamily="34" charset="0"/>
                <a:ea typeface="+mn-ea"/>
                <a:cs typeface="+mn-cs"/>
              </a:rPr>
              <a:t>In the </a:t>
            </a:r>
            <a:r>
              <a:rPr lang="en-US" sz="882" b="1" i="0" kern="1200" dirty="0">
                <a:solidFill>
                  <a:schemeClr val="tx1"/>
                </a:solidFill>
                <a:effectLst/>
                <a:latin typeface="Segoe UI Light" pitchFamily="34" charset="0"/>
                <a:ea typeface="+mn-ea"/>
                <a:cs typeface="+mn-cs"/>
              </a:rPr>
              <a:t>Request body</a:t>
            </a:r>
            <a:r>
              <a:rPr lang="en-US" sz="882" b="0" i="0" kern="1200" dirty="0">
                <a:solidFill>
                  <a:schemeClr val="tx1"/>
                </a:solidFill>
                <a:effectLst/>
                <a:latin typeface="Segoe UI Light" pitchFamily="34" charset="0"/>
                <a:ea typeface="+mn-ea"/>
                <a:cs typeface="+mn-cs"/>
              </a:rPr>
              <a:t> section of the tester, paste the URL as a JSON block. Here we're using the image URL from the previous step. If you want to use your own image, replace the </a:t>
            </a:r>
            <a:r>
              <a:rPr lang="en-US" sz="882" b="0" i="0" kern="1200" dirty="0" err="1">
                <a:solidFill>
                  <a:schemeClr val="tx1"/>
                </a:solidFill>
                <a:effectLst/>
                <a:latin typeface="Segoe UI Light" pitchFamily="34" charset="0"/>
                <a:ea typeface="+mn-ea"/>
                <a:cs typeface="+mn-cs"/>
              </a:rPr>
              <a:t>url</a:t>
            </a:r>
            <a:r>
              <a:rPr lang="en-US" sz="882" b="0" i="0" kern="1200" dirty="0">
                <a:solidFill>
                  <a:schemeClr val="tx1"/>
                </a:solidFill>
                <a:effectLst/>
                <a:latin typeface="Segoe UI Light" pitchFamily="34" charset="0"/>
                <a:ea typeface="+mn-ea"/>
                <a:cs typeface="+mn-cs"/>
              </a:rPr>
              <a:t> value that's shown here:</a:t>
            </a:r>
          </a:p>
          <a:p>
            <a:r>
              <a:rPr lang="en-US" sz="882" b="0" i="0" kern="1200" dirty="0" err="1">
                <a:solidFill>
                  <a:schemeClr val="tx1"/>
                </a:solidFill>
                <a:effectLst/>
                <a:latin typeface="Segoe UI Light" pitchFamily="34" charset="0"/>
                <a:ea typeface="+mn-ea"/>
                <a:cs typeface="+mn-cs"/>
              </a:rPr>
              <a:t>JSONCopy</a:t>
            </a: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 "</a:t>
            </a:r>
            <a:r>
              <a:rPr lang="en-US" sz="882" b="0" i="0" kern="1200" dirty="0" err="1">
                <a:solidFill>
                  <a:schemeClr val="tx1"/>
                </a:solidFill>
                <a:effectLst/>
                <a:latin typeface="Segoe UI Light" pitchFamily="34" charset="0"/>
                <a:ea typeface="+mn-ea"/>
                <a:cs typeface="+mn-cs"/>
              </a:rPr>
              <a:t>url</a:t>
            </a:r>
            <a:r>
              <a:rPr lang="en-US" sz="882" b="0" i="0" kern="1200" dirty="0">
                <a:solidFill>
                  <a:schemeClr val="tx1"/>
                </a:solidFill>
                <a:effectLst/>
                <a:latin typeface="Segoe UI Light" pitchFamily="34" charset="0"/>
                <a:ea typeface="+mn-ea"/>
                <a:cs typeface="+mn-cs"/>
              </a:rPr>
              <a:t>": "https://docs.microsoft.com/learn/data-ai-cert/identify-faces-with-computer-vision/media/clo19_ubisoft_azure_068.png" } </a:t>
            </a:r>
          </a:p>
          <a:p>
            <a:r>
              <a:rPr lang="en-US" sz="882" b="0" i="0" kern="1200" dirty="0">
                <a:solidFill>
                  <a:schemeClr val="tx1"/>
                </a:solidFill>
                <a:effectLst/>
                <a:latin typeface="Segoe UI Light" pitchFamily="34" charset="0"/>
                <a:ea typeface="+mn-ea"/>
                <a:cs typeface="+mn-cs"/>
              </a:rPr>
              <a:t>Select </a:t>
            </a:r>
            <a:r>
              <a:rPr lang="en-US" sz="882" b="1" i="0" kern="1200" dirty="0">
                <a:solidFill>
                  <a:schemeClr val="tx1"/>
                </a:solidFill>
                <a:effectLst/>
                <a:latin typeface="Segoe UI Light" pitchFamily="34" charset="0"/>
                <a:ea typeface="+mn-ea"/>
                <a:cs typeface="+mn-cs"/>
              </a:rPr>
              <a:t>Send</a:t>
            </a:r>
            <a:r>
              <a:rPr lang="en-US" sz="882" b="0" i="0" kern="1200" dirty="0">
                <a:solidFill>
                  <a:schemeClr val="tx1"/>
                </a:solidFill>
                <a:effectLst/>
                <a:latin typeface="Segoe UI Light" pitchFamily="34" charset="0"/>
                <a:ea typeface="+mn-ea"/>
                <a:cs typeface="+mn-cs"/>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8/26/2019 9:35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931551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8/26/2019 9:35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024245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8/26/2019 9:35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419141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8/26/2019 9:35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331418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F796C4-59AC-49C8-9AC8-CB17BFE2E00D}" type="slidenum">
              <a:rPr kumimoji="0" lang="en-US" sz="1800" b="0" i="0" u="none" strike="noStrike" kern="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6" name="Notes Placeholder 5"/>
          <p:cNvSpPr>
            <a:spLocks noGrp="1"/>
          </p:cNvSpPr>
          <p:nvPr>
            <p:ph type="body" idx="1"/>
          </p:nvPr>
        </p:nvSpPr>
        <p:spPr/>
        <p:txBody>
          <a:bodyPr/>
          <a:lstStyle/>
          <a:p>
            <a:endParaRPr lang="en-US" sz="800" kern="1200" dirty="0">
              <a:solidFill>
                <a:schemeClr val="tx1"/>
              </a:solidFill>
              <a:effectLst/>
              <a:ea typeface="+mn-ea"/>
            </a:endParaRPr>
          </a:p>
        </p:txBody>
      </p:sp>
      <p:sp>
        <p:nvSpPr>
          <p:cNvPr id="7" name="Slide Image Placeholder 6"/>
          <p:cNvSpPr>
            <a:spLocks noGrp="1" noRot="1" noChangeAspect="1"/>
          </p:cNvSpPr>
          <p:nvPr>
            <p:ph type="sldImg"/>
          </p:nvPr>
        </p:nvSpPr>
        <p:spPr>
          <a:xfrm>
            <a:off x="3581400" y="236538"/>
            <a:ext cx="3294063" cy="1854200"/>
          </a:xfrm>
        </p:spPr>
      </p:sp>
    </p:spTree>
    <p:extLst>
      <p:ext uri="{BB962C8B-B14F-4D97-AF65-F5344CB8AC3E}">
        <p14:creationId xmlns:p14="http://schemas.microsoft.com/office/powerpoint/2010/main" val="351046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8/26/2019 9:35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8/26/2019 9:35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8/26/2019 9:35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8/26/2019 9:35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81957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8/26/2019 9:35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165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8/26/2019 9:35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03942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 – demonstrate this in the Azure portal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8/26/2019 9:35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775556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 – demonstrate this in the Azure portal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8/26/2019 9:35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2623853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55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2.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5.xml"/><Relationship Id="rId7" Type="http://schemas.openxmlformats.org/officeDocument/2006/relationships/image" Target="../media/image6.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3.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 id="214748474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40.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54715"/>
            <a:ext cx="11655840" cy="553998"/>
          </a:xfrm>
        </p:spPr>
        <p:txBody>
          <a:bodyPr/>
          <a:lstStyle/>
          <a:p>
            <a:r>
              <a:rPr lang="en-US" dirty="0"/>
              <a:t>Presentation brief for MCT’s</a:t>
            </a:r>
          </a:p>
        </p:txBody>
      </p:sp>
      <p:sp>
        <p:nvSpPr>
          <p:cNvPr id="3" name="Slide Number Placeholder 2"/>
          <p:cNvSpPr>
            <a:spLocks noGrp="1"/>
          </p:cNvSpPr>
          <p:nvPr>
            <p:ph type="sldNum" sz="quarter" idx="4294967295"/>
          </p:nvPr>
        </p:nvSpPr>
        <p:spPr>
          <a:xfrm>
            <a:off x="11430002" y="6553200"/>
            <a:ext cx="761999" cy="304801"/>
          </a:xfrm>
          <a:prstGeom prst="rect">
            <a:avLst/>
          </a:prstGeom>
        </p:spPr>
        <p:txBody>
          <a:bodyPr vert="horz" lIns="91440" tIns="45720" rIns="91440" bIns="45720" rtlCol="0" anchor="ctr"/>
          <a:lstStyle>
            <a:defPPr>
              <a:defRPr lang="en-US"/>
            </a:defPPr>
            <a:lvl1pPr marL="0" algn="r" defTabSz="914367" rtl="0" eaLnBrk="1" latinLnBrk="0" hangingPunct="1">
              <a:defRPr sz="800" kern="1200">
                <a:solidFill>
                  <a:schemeClr val="tx1"/>
                </a:solidFill>
                <a:latin typeface="Segoe UI" pitchFamily="34" charset="0"/>
                <a:ea typeface="Segoe UI" pitchFamily="34" charset="0"/>
                <a:cs typeface="Segoe UI"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lang="en-US" smtClean="0">
                <a:solidFill>
                  <a:srgbClr val="505050"/>
                </a:solidFill>
              </a:rPr>
              <a:pPr defTabSz="1088078"/>
              <a:t>1</a:t>
            </a:fld>
            <a:endParaRPr kumimoji="0" sz="800" b="0" i="0" u="none" strike="noStrike" kern="1200" cap="none" spc="0" normalizeH="0" baseline="0" noProof="0" dirty="0">
              <a:ln>
                <a:noFill/>
              </a:ln>
              <a:solidFill>
                <a:srgbClr val="FFFFFF">
                  <a:tint val="75000"/>
                </a:srgbClr>
              </a:solidFill>
              <a:effectLst/>
              <a:uLnTx/>
              <a:uFillTx/>
              <a:latin typeface="Segoe UI" pitchFamily="34" charset="0"/>
              <a:cs typeface="Segoe UI"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336650851"/>
              </p:ext>
            </p:extLst>
          </p:nvPr>
        </p:nvGraphicFramePr>
        <p:xfrm>
          <a:off x="457150" y="953215"/>
          <a:ext cx="11467932" cy="5445174"/>
        </p:xfrm>
        <a:graphic>
          <a:graphicData uri="http://schemas.openxmlformats.org/drawingml/2006/table">
            <a:tbl>
              <a:tblPr firstCol="1" bandRow="1">
                <a:tableStyleId>{5940675A-B579-460E-94D1-54222C63F5DA}</a:tableStyleId>
              </a:tblPr>
              <a:tblGrid>
                <a:gridCol w="2233653">
                  <a:extLst>
                    <a:ext uri="{9D8B030D-6E8A-4147-A177-3AD203B41FA5}">
                      <a16:colId xmlns:a16="http://schemas.microsoft.com/office/drawing/2014/main" val="521994573"/>
                    </a:ext>
                  </a:extLst>
                </a:gridCol>
                <a:gridCol w="9234279">
                  <a:extLst>
                    <a:ext uri="{9D8B030D-6E8A-4147-A177-3AD203B41FA5}">
                      <a16:colId xmlns:a16="http://schemas.microsoft.com/office/drawing/2014/main" val="877741773"/>
                    </a:ext>
                  </a:extLst>
                </a:gridCol>
              </a:tblGrid>
              <a:tr h="452971">
                <a:tc>
                  <a:txBody>
                    <a:bodyPr/>
                    <a:lstStyle/>
                    <a:p>
                      <a:pPr algn="r"/>
                      <a:r>
                        <a:rPr lang="en-US" sz="1400" dirty="0">
                          <a:solidFill>
                            <a:schemeClr val="tx1">
                              <a:lumMod val="85000"/>
                            </a:schemeClr>
                          </a:solidFill>
                        </a:rPr>
                        <a:t>Title of presentation</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ZA" sz="1200" b="0" dirty="0">
                          <a:solidFill>
                            <a:schemeClr val="tx1">
                              <a:lumMod val="85000"/>
                            </a:schemeClr>
                          </a:solidFill>
                        </a:rPr>
                        <a:t>Azure Cognitive Services</a:t>
                      </a:r>
                      <a:endParaRPr lang="en-US" sz="1200" b="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6353104"/>
                  </a:ext>
                </a:extLst>
              </a:tr>
              <a:tr h="452971">
                <a:tc>
                  <a:txBody>
                    <a:bodyPr/>
                    <a:lstStyle/>
                    <a:p>
                      <a:pPr algn="r"/>
                      <a:r>
                        <a:rPr lang="en-US" sz="1400" dirty="0">
                          <a:solidFill>
                            <a:schemeClr val="tx1">
                              <a:lumMod val="85000"/>
                            </a:schemeClr>
                          </a:solidFill>
                        </a:rPr>
                        <a:t>Presentation</a:t>
                      </a:r>
                      <a:r>
                        <a:rPr lang="en-US" sz="1400" baseline="0" dirty="0">
                          <a:solidFill>
                            <a:schemeClr val="tx1">
                              <a:lumMod val="85000"/>
                            </a:schemeClr>
                          </a:solidFill>
                        </a:rPr>
                        <a:t> length</a:t>
                      </a:r>
                      <a:r>
                        <a:rPr lang="en-US" sz="1400" dirty="0">
                          <a:solidFill>
                            <a:schemeClr val="tx1">
                              <a:lumMod val="85000"/>
                            </a:schemeClr>
                          </a:solidFill>
                        </a:rPr>
                        <a:t> </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a:solidFill>
                            <a:schemeClr val="tx1">
                              <a:lumMod val="85000"/>
                            </a:schemeClr>
                          </a:solidFill>
                          <a:latin typeface="+mn-lt"/>
                          <a:ea typeface="+mn-ea"/>
                          <a:cs typeface="+mn-cs"/>
                        </a:rPr>
                        <a:t>90 </a:t>
                      </a:r>
                      <a:r>
                        <a:rPr lang="en-US" sz="1200" b="0" kern="1200" baseline="0" dirty="0">
                          <a:solidFill>
                            <a:schemeClr val="tx1">
                              <a:lumMod val="85000"/>
                            </a:schemeClr>
                          </a:solidFill>
                          <a:latin typeface="+mn-lt"/>
                          <a:ea typeface="+mn-ea"/>
                          <a:cs typeface="+mn-cs"/>
                        </a:rPr>
                        <a:t>minutes.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9311162"/>
                  </a:ext>
                </a:extLst>
              </a:tr>
              <a:tr h="452971">
                <a:tc>
                  <a:txBody>
                    <a:bodyPr/>
                    <a:lstStyle/>
                    <a:p>
                      <a:pPr algn="r"/>
                      <a:r>
                        <a:rPr lang="en-US" sz="1400" kern="1200" dirty="0">
                          <a:solidFill>
                            <a:schemeClr val="tx1">
                              <a:lumMod val="85000"/>
                            </a:schemeClr>
                          </a:solidFill>
                        </a:rPr>
                        <a:t>Audience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Azure AI Engineers, Azure Developers.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3134992"/>
                  </a:ext>
                </a:extLst>
              </a:tr>
              <a:tr h="1140230">
                <a:tc>
                  <a:txBody>
                    <a:bodyPr/>
                    <a:lstStyle/>
                    <a:p>
                      <a:pPr algn="r"/>
                      <a:r>
                        <a:rPr lang="en-US" sz="1400" kern="1200" dirty="0">
                          <a:solidFill>
                            <a:schemeClr val="tx1">
                              <a:lumMod val="85000"/>
                            </a:schemeClr>
                          </a:solidFill>
                        </a:rPr>
                        <a:t>Purpose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Introduce Azure Cognitive Services</a:t>
                      </a:r>
                    </a:p>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Outline the role of Cognitive Services in an AI solution</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6113916"/>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(think)</a:t>
                      </a:r>
                      <a:br>
                        <a:rPr lang="en-US" sz="12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key takeaways</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dirty="0">
                          <a:solidFill>
                            <a:schemeClr val="tx1">
                              <a:lumMod val="85000"/>
                            </a:schemeClr>
                          </a:solidFill>
                          <a:cs typeface="Segoe UI" pitchFamily="34" charset="0"/>
                        </a:rPr>
                        <a:t>The student should understand what the Azure Cognitive Services are and the role they play in Artificial Intelligence</a:t>
                      </a:r>
                      <a:endParaRPr lang="en-US" sz="1200" baseline="0" dirty="0">
                        <a:solidFill>
                          <a:schemeClr val="tx1">
                            <a:lumMod val="85000"/>
                          </a:schemeClr>
                        </a:solidFill>
                        <a:cs typeface="Segoe UI" pitchFamily="34" charset="0"/>
                      </a:endParaRPr>
                    </a:p>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baseline="0" dirty="0">
                          <a:solidFill>
                            <a:schemeClr val="tx1">
                              <a:lumMod val="85000"/>
                            </a:schemeClr>
                          </a:solidFill>
                          <a:cs typeface="Segoe UI" pitchFamily="34" charset="0"/>
                        </a:rPr>
                        <a:t>The student should have an appreciation of what Microsoft has already provided for “built-in” AI features for easy use</a:t>
                      </a:r>
                    </a:p>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baseline="0" dirty="0">
                          <a:solidFill>
                            <a:schemeClr val="tx1">
                              <a:lumMod val="85000"/>
                            </a:schemeClr>
                          </a:solidFill>
                          <a:cs typeface="Segoe UI" pitchFamily="34" charset="0"/>
                        </a:rPr>
                        <a:t>The student should be able to understand the key roles that each service is geared toward</a:t>
                      </a:r>
                      <a:endParaRPr lang="en-US" sz="1200" dirty="0">
                        <a:solidFill>
                          <a:schemeClr val="tx1">
                            <a:lumMod val="85000"/>
                          </a:schemeClr>
                        </a:solidFill>
                        <a:cs typeface="Segoe UI" pitchFamily="34" charset="0"/>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4945262"/>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(feel)</a:t>
                      </a:r>
                      <a:br>
                        <a:rPr lang="en-US" sz="24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desired</a:t>
                      </a:r>
                      <a:r>
                        <a:rPr lang="en-US" sz="1200" baseline="0" dirty="0">
                          <a:solidFill>
                            <a:schemeClr val="bg1"/>
                          </a:solidFill>
                          <a:latin typeface="+mn-lt"/>
                          <a:cs typeface="Segoe UI" pitchFamily="34" charset="0"/>
                        </a:rPr>
                        <a:t> </a:t>
                      </a:r>
                      <a:r>
                        <a:rPr lang="en-US" sz="1200" dirty="0">
                          <a:solidFill>
                            <a:schemeClr val="bg1"/>
                          </a:solidFill>
                          <a:latin typeface="+mn-lt"/>
                          <a:cs typeface="Segoe UI" pitchFamily="34" charset="0"/>
                        </a:rPr>
                        <a:t>mindset</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indent="-233363" defTabSz="684951" eaLnBrk="0" fontAlgn="base" hangingPunct="0">
                        <a:lnSpc>
                          <a:spcPct val="90000"/>
                        </a:lnSpc>
                        <a:spcBef>
                          <a:spcPct val="30000"/>
                        </a:spcBef>
                        <a:spcAft>
                          <a:spcPct val="0"/>
                        </a:spcAft>
                        <a:buClr>
                          <a:srgbClr val="FFC000"/>
                        </a:buClr>
                        <a:buSzPct val="90000"/>
                        <a:buFont typeface="+mj-lt"/>
                        <a:buAutoNum type="arabicParenR"/>
                      </a:pPr>
                      <a:r>
                        <a:rPr lang="en-US" altLang="ja-JP" sz="1200" dirty="0">
                          <a:solidFill>
                            <a:schemeClr val="tx1">
                              <a:lumMod val="85000"/>
                            </a:schemeClr>
                          </a:solidFill>
                          <a:cs typeface="Segoe UI" pitchFamily="34" charset="0"/>
                        </a:rPr>
                        <a:t>The student should understand why the Azure Cognitive Services are available</a:t>
                      </a:r>
                    </a:p>
                    <a:p>
                      <a:pPr marL="238125" indent="-233363" defTabSz="684951" eaLnBrk="0" fontAlgn="base" hangingPunct="0">
                        <a:lnSpc>
                          <a:spcPct val="90000"/>
                        </a:lnSpc>
                        <a:spcBef>
                          <a:spcPct val="30000"/>
                        </a:spcBef>
                        <a:spcAft>
                          <a:spcPct val="0"/>
                        </a:spcAft>
                        <a:buClr>
                          <a:srgbClr val="FFC000"/>
                        </a:buClr>
                        <a:buSzPct val="90000"/>
                        <a:buFont typeface="+mj-lt"/>
                        <a:buAutoNum type="arabicParenR"/>
                      </a:pPr>
                      <a:r>
                        <a:rPr lang="en-US" altLang="ja-JP" sz="1200" dirty="0">
                          <a:solidFill>
                            <a:schemeClr val="tx1">
                              <a:lumMod val="85000"/>
                            </a:schemeClr>
                          </a:solidFill>
                          <a:cs typeface="Segoe UI" pitchFamily="34" charset="0"/>
                        </a:rPr>
                        <a:t>The student should feel that this is overwhelming, but understand that the services are easy to use</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067507"/>
                  </a:ext>
                </a:extLst>
              </a:tr>
              <a:tr h="835446">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(do)</a:t>
                      </a:r>
                      <a:br>
                        <a:rPr lang="en-US" sz="1200" dirty="0">
                          <a:solidFill>
                            <a:schemeClr val="bg1"/>
                          </a:solidFill>
                          <a:cs typeface="Segoe UI" pitchFamily="34" charset="0"/>
                        </a:rPr>
                      </a:br>
                      <a:r>
                        <a:rPr lang="en-US" sz="1200" dirty="0">
                          <a:solidFill>
                            <a:schemeClr val="bg1"/>
                          </a:solidFill>
                          <a:latin typeface="+mn-lt"/>
                          <a:cs typeface="Segoe UI" pitchFamily="34" charset="0"/>
                        </a:rPr>
                        <a:t>Student outcomes</a:t>
                      </a:r>
                      <a:endParaRPr lang="en-US" sz="1200" dirty="0">
                        <a:solidFill>
                          <a:schemeClr val="bg1"/>
                        </a:solidFill>
                        <a:latin typeface="Segoe UI Light" pitchFamily="34" charset="0"/>
                        <a:cs typeface="Segoe UI" pitchFamily="34" charset="0"/>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able to select an appropriate service given a scenario</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able to articulate in one sentence description of each service (Speech, Vision, Language)</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students should be able to describe the Adventureworks Case Study.</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3862524"/>
                  </a:ext>
                </a:extLst>
              </a:tr>
              <a:tr h="452971">
                <a:tc>
                  <a:txBody>
                    <a:bodyPr/>
                    <a:lstStyle/>
                    <a:p>
                      <a:pPr algn="r"/>
                      <a:r>
                        <a:rPr lang="en-US" sz="1400" b="0" kern="1200" dirty="0">
                          <a:solidFill>
                            <a:schemeClr val="tx1">
                              <a:lumMod val="85000"/>
                            </a:schemeClr>
                          </a:solidFill>
                          <a:latin typeface="+mn-lt"/>
                          <a:ea typeface="+mn-ea"/>
                          <a:cs typeface="+mn-cs"/>
                        </a:rPr>
                        <a:t>More information</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816188" rtl="0" eaLnBrk="1" fontAlgn="auto" latinLnBrk="0" hangingPunct="1">
                        <a:lnSpc>
                          <a:spcPct val="100000"/>
                        </a:lnSpc>
                        <a:spcBef>
                          <a:spcPts val="0"/>
                        </a:spcBef>
                        <a:spcAft>
                          <a:spcPts val="0"/>
                        </a:spcAft>
                        <a:buClrTx/>
                        <a:buSzTx/>
                        <a:buFontTx/>
                        <a:buNone/>
                        <a:tabLst/>
                        <a:defRPr/>
                      </a:pPr>
                      <a:r>
                        <a:rPr lang="en-US" sz="1200" baseline="0" dirty="0">
                          <a:solidFill>
                            <a:schemeClr val="tx1">
                              <a:lumMod val="85000"/>
                            </a:schemeClr>
                          </a:solidFill>
                        </a:rPr>
                        <a:t>For course feedback, please use the MCT Forums</a:t>
                      </a:r>
                      <a:endParaRPr lang="en-US" sz="120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2748881"/>
                  </a:ext>
                </a:extLst>
              </a:tr>
            </a:tbl>
          </a:graphicData>
        </a:graphic>
      </p:graphicFrame>
    </p:spTree>
    <p:extLst>
      <p:ext uri="{BB962C8B-B14F-4D97-AF65-F5344CB8AC3E}">
        <p14:creationId xmlns:p14="http://schemas.microsoft.com/office/powerpoint/2010/main" val="206253105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27C2868-0C5E-43FD-9B1D-198C8076EC51}"/>
              </a:ext>
            </a:extLst>
          </p:cNvPr>
          <p:cNvGrpSpPr/>
          <p:nvPr/>
        </p:nvGrpSpPr>
        <p:grpSpPr>
          <a:xfrm>
            <a:off x="11040672" y="457200"/>
            <a:ext cx="1151328" cy="1539755"/>
            <a:chOff x="5918167" y="1604661"/>
            <a:chExt cx="355667" cy="436256"/>
          </a:xfrm>
        </p:grpSpPr>
        <p:sp>
          <p:nvSpPr>
            <p:cNvPr id="6" name="TextBox 5">
              <a:extLst>
                <a:ext uri="{FF2B5EF4-FFF2-40B4-BE49-F238E27FC236}">
                  <a16:creationId xmlns:a16="http://schemas.microsoft.com/office/drawing/2014/main" id="{ABE86D8B-D53F-42E5-8271-8C299B02F272}"/>
                </a:ext>
              </a:extLst>
            </p:cNvPr>
            <p:cNvSpPr txBox="1"/>
            <p:nvPr/>
          </p:nvSpPr>
          <p:spPr>
            <a:xfrm>
              <a:off x="5918167" y="1883951"/>
              <a:ext cx="355667" cy="156966"/>
            </a:xfrm>
            <a:prstGeom prst="rect">
              <a:avLst/>
            </a:prstGeom>
            <a:noFill/>
          </p:spPr>
          <p:txBody>
            <a:bodyPr wrap="square" lIns="0" tIns="0" rIns="0" bIns="0" rtlCol="0">
              <a:spAutoFit/>
            </a:bodyPr>
            <a:lstStyle/>
            <a:p>
              <a:pPr algn="ctr" defTabSz="713023">
                <a:spcBef>
                  <a:spcPts val="918"/>
                </a:spcBef>
                <a:spcAft>
                  <a:spcPts val="918"/>
                </a:spcAft>
                <a:defRPr/>
              </a:pPr>
              <a:r>
                <a:rPr lang="en-US" sz="1020" kern="0" dirty="0">
                  <a:ln w="3175">
                    <a:noFill/>
                  </a:ln>
                  <a:solidFill>
                    <a:srgbClr val="0078D4"/>
                  </a:solidFill>
                  <a:latin typeface="Segoe UI" panose="020B0502040204020203" pitchFamily="34" charset="0"/>
                  <a:cs typeface="Segoe UI" panose="020B0502040204020203" pitchFamily="34" charset="0"/>
                </a:rPr>
                <a:t>Vision</a:t>
              </a:r>
            </a:p>
          </p:txBody>
        </p:sp>
        <p:grpSp>
          <p:nvGrpSpPr>
            <p:cNvPr id="7" name="Group 6">
              <a:extLst>
                <a:ext uri="{FF2B5EF4-FFF2-40B4-BE49-F238E27FC236}">
                  <a16:creationId xmlns:a16="http://schemas.microsoft.com/office/drawing/2014/main" id="{92F94285-5B03-4C11-BCB2-7A30D9DE4251}"/>
                </a:ext>
              </a:extLst>
            </p:cNvPr>
            <p:cNvGrpSpPr/>
            <p:nvPr/>
          </p:nvGrpSpPr>
          <p:grpSpPr>
            <a:xfrm>
              <a:off x="5921880" y="1604661"/>
              <a:ext cx="348239" cy="193221"/>
              <a:chOff x="6827151" y="1675311"/>
              <a:chExt cx="341442" cy="189450"/>
            </a:xfrm>
          </p:grpSpPr>
          <p:sp>
            <p:nvSpPr>
              <p:cNvPr id="8" name="eye_2">
                <a:extLst>
                  <a:ext uri="{FF2B5EF4-FFF2-40B4-BE49-F238E27FC236}">
                    <a16:creationId xmlns:a16="http://schemas.microsoft.com/office/drawing/2014/main" id="{8921D484-6549-4613-BA32-EC549B800FAE}"/>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1A1A1A"/>
                  </a:solidFill>
                  <a:latin typeface="Segoe UI"/>
                </a:endParaRPr>
              </a:p>
            </p:txBody>
          </p:sp>
          <p:sp>
            <p:nvSpPr>
              <p:cNvPr id="9" name="Oval 8">
                <a:extLst>
                  <a:ext uri="{FF2B5EF4-FFF2-40B4-BE49-F238E27FC236}">
                    <a16:creationId xmlns:a16="http://schemas.microsoft.com/office/drawing/2014/main" id="{F056FEE9-635B-4EE4-8303-1EBCFF4945FB}"/>
                  </a:ext>
                </a:extLst>
              </p:cNvPr>
              <p:cNvSpPr/>
              <p:nvPr/>
            </p:nvSpPr>
            <p:spPr bwMode="auto">
              <a:xfrm>
                <a:off x="6909426" y="1681590"/>
                <a:ext cx="176892" cy="176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eye_2">
                <a:extLst>
                  <a:ext uri="{FF2B5EF4-FFF2-40B4-BE49-F238E27FC236}">
                    <a16:creationId xmlns:a16="http://schemas.microsoft.com/office/drawing/2014/main" id="{6C19BBB6-F2C2-4586-908C-145070242C7A}"/>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1A1A1A"/>
                  </a:solidFill>
                  <a:latin typeface="Segoe UI"/>
                </a:endParaRPr>
              </a:p>
            </p:txBody>
          </p:sp>
        </p:grpSp>
      </p:grpSp>
      <p:sp>
        <p:nvSpPr>
          <p:cNvPr id="2" name="Title 1">
            <a:extLst>
              <a:ext uri="{FF2B5EF4-FFF2-40B4-BE49-F238E27FC236}">
                <a16:creationId xmlns:a16="http://schemas.microsoft.com/office/drawing/2014/main" id="{3896894C-8976-47D8-A21D-E83FE13A0951}"/>
              </a:ext>
            </a:extLst>
          </p:cNvPr>
          <p:cNvSpPr>
            <a:spLocks noGrp="1"/>
          </p:cNvSpPr>
          <p:nvPr>
            <p:ph type="title"/>
          </p:nvPr>
        </p:nvSpPr>
        <p:spPr>
          <a:xfrm>
            <a:off x="586739" y="279918"/>
            <a:ext cx="11018520" cy="553998"/>
          </a:xfrm>
        </p:spPr>
        <p:txBody>
          <a:bodyPr/>
          <a:lstStyle/>
          <a:p>
            <a:r>
              <a:rPr lang="en-US" dirty="0"/>
              <a:t>Computer Vision APIs – Tagging Images</a:t>
            </a:r>
          </a:p>
        </p:txBody>
      </p:sp>
      <p:sp>
        <p:nvSpPr>
          <p:cNvPr id="4" name="TextBox 3">
            <a:extLst>
              <a:ext uri="{FF2B5EF4-FFF2-40B4-BE49-F238E27FC236}">
                <a16:creationId xmlns:a16="http://schemas.microsoft.com/office/drawing/2014/main" id="{E4251FB7-B30D-474C-8A5F-C74EDA58DD4E}"/>
              </a:ext>
            </a:extLst>
          </p:cNvPr>
          <p:cNvSpPr txBox="1"/>
          <p:nvPr/>
        </p:nvSpPr>
        <p:spPr>
          <a:xfrm flipH="1">
            <a:off x="586739" y="867556"/>
            <a:ext cx="7877908" cy="271613"/>
          </a:xfrm>
          <a:prstGeom prst="rect">
            <a:avLst/>
          </a:prstGeom>
          <a:noFill/>
        </p:spPr>
        <p:txBody>
          <a:bodyPr wrap="square" lIns="0" tIns="0" rIns="0" bIns="0" rtlCol="0">
            <a:spAutoFit/>
          </a:bodyPr>
          <a:lstStyle/>
          <a:p>
            <a:r>
              <a:rPr lang="en-US" dirty="0"/>
              <a:t>Identifying and tagging visual features in an image</a:t>
            </a:r>
          </a:p>
        </p:txBody>
      </p:sp>
      <p:pic>
        <p:nvPicPr>
          <p:cNvPr id="12" name="Picture 11" descr="A large lawn in front of a house&#10;&#10;Description automatically generated">
            <a:extLst>
              <a:ext uri="{FF2B5EF4-FFF2-40B4-BE49-F238E27FC236}">
                <a16:creationId xmlns:a16="http://schemas.microsoft.com/office/drawing/2014/main" id="{F0355554-B9E0-4EFB-BDE7-2B86AF5E72BC}"/>
              </a:ext>
            </a:extLst>
          </p:cNvPr>
          <p:cNvPicPr>
            <a:picLocks noChangeAspect="1"/>
          </p:cNvPicPr>
          <p:nvPr/>
        </p:nvPicPr>
        <p:blipFill>
          <a:blip r:embed="rId2"/>
          <a:stretch>
            <a:fillRect/>
          </a:stretch>
        </p:blipFill>
        <p:spPr>
          <a:xfrm>
            <a:off x="6915190" y="2823162"/>
            <a:ext cx="4016619" cy="2677747"/>
          </a:xfrm>
          <a:prstGeom prst="rect">
            <a:avLst/>
          </a:prstGeom>
        </p:spPr>
      </p:pic>
      <p:sp>
        <p:nvSpPr>
          <p:cNvPr id="14" name="Rectangle 13">
            <a:extLst>
              <a:ext uri="{FF2B5EF4-FFF2-40B4-BE49-F238E27FC236}">
                <a16:creationId xmlns:a16="http://schemas.microsoft.com/office/drawing/2014/main" id="{8F0833EF-0627-4E85-B341-8CE43181452C}"/>
              </a:ext>
            </a:extLst>
          </p:cNvPr>
          <p:cNvSpPr/>
          <p:nvPr/>
        </p:nvSpPr>
        <p:spPr>
          <a:xfrm>
            <a:off x="438197" y="1745990"/>
            <a:ext cx="6096000" cy="4832092"/>
          </a:xfrm>
          <a:prstGeom prst="rect">
            <a:avLst/>
          </a:prstGeom>
        </p:spPr>
        <p:txBody>
          <a:bodyPr>
            <a:spAutoFit/>
          </a:bodyPr>
          <a:lstStyle/>
          <a:p>
            <a:r>
              <a:rPr lang="en-US" sz="1400" dirty="0"/>
              <a:t>{</a:t>
            </a:r>
          </a:p>
          <a:p>
            <a:r>
              <a:rPr lang="en-US" sz="1400" dirty="0"/>
              <a:t>    "tags": [</a:t>
            </a:r>
          </a:p>
          <a:p>
            <a:r>
              <a:rPr lang="en-US" sz="1400" dirty="0"/>
              <a:t>        {</a:t>
            </a:r>
          </a:p>
          <a:p>
            <a:r>
              <a:rPr lang="en-US" sz="1400" dirty="0"/>
              <a:t>            "name": "grass",</a:t>
            </a:r>
          </a:p>
          <a:p>
            <a:r>
              <a:rPr lang="en-US" sz="1400" dirty="0"/>
              <a:t>            "confidence": 0.9999995231628418</a:t>
            </a:r>
          </a:p>
          <a:p>
            <a:r>
              <a:rPr lang="en-US" sz="1400" dirty="0"/>
              <a:t>        },</a:t>
            </a:r>
          </a:p>
          <a:p>
            <a:r>
              <a:rPr lang="en-US" sz="1400" dirty="0"/>
              <a:t>        {</a:t>
            </a:r>
          </a:p>
          <a:p>
            <a:r>
              <a:rPr lang="en-US" sz="1400" dirty="0"/>
              <a:t>            "name": "outdoor",</a:t>
            </a:r>
          </a:p>
          <a:p>
            <a:r>
              <a:rPr lang="en-US" sz="1400" dirty="0"/>
              <a:t>            "confidence": 0.99992108345031738</a:t>
            </a:r>
          </a:p>
          <a:p>
            <a:r>
              <a:rPr lang="en-US" sz="1400" dirty="0"/>
              <a:t>        },</a:t>
            </a:r>
          </a:p>
          <a:p>
            <a:r>
              <a:rPr lang="en-US" sz="1400" dirty="0"/>
              <a:t>        {</a:t>
            </a:r>
          </a:p>
          <a:p>
            <a:r>
              <a:rPr lang="en-US" sz="1400" dirty="0"/>
              <a:t>            "name": "house",</a:t>
            </a:r>
          </a:p>
          <a:p>
            <a:r>
              <a:rPr lang="en-US" sz="1400" dirty="0"/>
              <a:t>            "confidence": 0.99685388803482056</a:t>
            </a:r>
          </a:p>
          <a:p>
            <a:r>
              <a:rPr lang="en-US" sz="1400" dirty="0"/>
              <a:t>        }</a:t>
            </a:r>
          </a:p>
          <a:p>
            <a:r>
              <a:rPr lang="en-US" sz="1400" dirty="0"/>
              <a:t>    ],</a:t>
            </a:r>
          </a:p>
          <a:p>
            <a:r>
              <a:rPr lang="en-US" sz="1400" dirty="0"/>
              <a:t>    "</a:t>
            </a:r>
            <a:r>
              <a:rPr lang="en-US" sz="1400" dirty="0" err="1"/>
              <a:t>requestId</a:t>
            </a:r>
            <a:r>
              <a:rPr lang="en-US" sz="1400" dirty="0"/>
              <a:t>": "06f39352-e445-42dc-96fb-0a1288ad9cf1",</a:t>
            </a:r>
          </a:p>
          <a:p>
            <a:r>
              <a:rPr lang="en-US" sz="1400" dirty="0"/>
              <a:t>    "metadata": {</a:t>
            </a:r>
          </a:p>
          <a:p>
            <a:r>
              <a:rPr lang="en-US" sz="1400" dirty="0"/>
              <a:t>        "height": 200,</a:t>
            </a:r>
          </a:p>
          <a:p>
            <a:r>
              <a:rPr lang="en-US" sz="1400" dirty="0"/>
              <a:t>        "width": 300,</a:t>
            </a:r>
          </a:p>
          <a:p>
            <a:r>
              <a:rPr lang="en-US" sz="1400" dirty="0"/>
              <a:t>        "format": "Jpeg"</a:t>
            </a:r>
          </a:p>
          <a:p>
            <a:r>
              <a:rPr lang="en-US" sz="1400" dirty="0"/>
              <a:t>    }</a:t>
            </a:r>
          </a:p>
          <a:p>
            <a:r>
              <a:rPr lang="en-US" sz="1400" dirty="0"/>
              <a:t>}</a:t>
            </a:r>
          </a:p>
        </p:txBody>
      </p:sp>
    </p:spTree>
    <p:extLst>
      <p:ext uri="{BB962C8B-B14F-4D97-AF65-F5344CB8AC3E}">
        <p14:creationId xmlns:p14="http://schemas.microsoft.com/office/powerpoint/2010/main" val="388620722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27C2868-0C5E-43FD-9B1D-198C8076EC51}"/>
              </a:ext>
            </a:extLst>
          </p:cNvPr>
          <p:cNvGrpSpPr/>
          <p:nvPr/>
        </p:nvGrpSpPr>
        <p:grpSpPr>
          <a:xfrm>
            <a:off x="11040672" y="457200"/>
            <a:ext cx="1151328" cy="1539755"/>
            <a:chOff x="5918167" y="1604661"/>
            <a:chExt cx="355667" cy="436256"/>
          </a:xfrm>
        </p:grpSpPr>
        <p:sp>
          <p:nvSpPr>
            <p:cNvPr id="6" name="TextBox 5">
              <a:extLst>
                <a:ext uri="{FF2B5EF4-FFF2-40B4-BE49-F238E27FC236}">
                  <a16:creationId xmlns:a16="http://schemas.microsoft.com/office/drawing/2014/main" id="{ABE86D8B-D53F-42E5-8271-8C299B02F272}"/>
                </a:ext>
              </a:extLst>
            </p:cNvPr>
            <p:cNvSpPr txBox="1"/>
            <p:nvPr/>
          </p:nvSpPr>
          <p:spPr>
            <a:xfrm>
              <a:off x="5918167" y="1883951"/>
              <a:ext cx="355667" cy="156966"/>
            </a:xfrm>
            <a:prstGeom prst="rect">
              <a:avLst/>
            </a:prstGeom>
            <a:noFill/>
          </p:spPr>
          <p:txBody>
            <a:bodyPr wrap="square" lIns="0" tIns="0" rIns="0" bIns="0" rtlCol="0">
              <a:spAutoFit/>
            </a:bodyPr>
            <a:lstStyle/>
            <a:p>
              <a:pPr algn="ctr" defTabSz="713023">
                <a:spcBef>
                  <a:spcPts val="918"/>
                </a:spcBef>
                <a:spcAft>
                  <a:spcPts val="918"/>
                </a:spcAft>
                <a:defRPr/>
              </a:pPr>
              <a:r>
                <a:rPr lang="en-US" sz="1020" kern="0" dirty="0">
                  <a:ln w="3175">
                    <a:noFill/>
                  </a:ln>
                  <a:solidFill>
                    <a:srgbClr val="0078D4"/>
                  </a:solidFill>
                  <a:latin typeface="Segoe UI" panose="020B0502040204020203" pitchFamily="34" charset="0"/>
                  <a:cs typeface="Segoe UI" panose="020B0502040204020203" pitchFamily="34" charset="0"/>
                </a:rPr>
                <a:t>Vision</a:t>
              </a:r>
            </a:p>
          </p:txBody>
        </p:sp>
        <p:grpSp>
          <p:nvGrpSpPr>
            <p:cNvPr id="7" name="Group 6">
              <a:extLst>
                <a:ext uri="{FF2B5EF4-FFF2-40B4-BE49-F238E27FC236}">
                  <a16:creationId xmlns:a16="http://schemas.microsoft.com/office/drawing/2014/main" id="{92F94285-5B03-4C11-BCB2-7A30D9DE4251}"/>
                </a:ext>
              </a:extLst>
            </p:cNvPr>
            <p:cNvGrpSpPr/>
            <p:nvPr/>
          </p:nvGrpSpPr>
          <p:grpSpPr>
            <a:xfrm>
              <a:off x="5921880" y="1604661"/>
              <a:ext cx="348239" cy="193221"/>
              <a:chOff x="6827151" y="1675311"/>
              <a:chExt cx="341442" cy="189450"/>
            </a:xfrm>
          </p:grpSpPr>
          <p:sp>
            <p:nvSpPr>
              <p:cNvPr id="8" name="eye_2">
                <a:extLst>
                  <a:ext uri="{FF2B5EF4-FFF2-40B4-BE49-F238E27FC236}">
                    <a16:creationId xmlns:a16="http://schemas.microsoft.com/office/drawing/2014/main" id="{8921D484-6549-4613-BA32-EC549B800FAE}"/>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1A1A1A"/>
                  </a:solidFill>
                  <a:latin typeface="Segoe UI"/>
                </a:endParaRPr>
              </a:p>
            </p:txBody>
          </p:sp>
          <p:sp>
            <p:nvSpPr>
              <p:cNvPr id="9" name="Oval 8">
                <a:extLst>
                  <a:ext uri="{FF2B5EF4-FFF2-40B4-BE49-F238E27FC236}">
                    <a16:creationId xmlns:a16="http://schemas.microsoft.com/office/drawing/2014/main" id="{F056FEE9-635B-4EE4-8303-1EBCFF4945FB}"/>
                  </a:ext>
                </a:extLst>
              </p:cNvPr>
              <p:cNvSpPr/>
              <p:nvPr/>
            </p:nvSpPr>
            <p:spPr bwMode="auto">
              <a:xfrm>
                <a:off x="6909426" y="1681590"/>
                <a:ext cx="176892" cy="176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eye_2">
                <a:extLst>
                  <a:ext uri="{FF2B5EF4-FFF2-40B4-BE49-F238E27FC236}">
                    <a16:creationId xmlns:a16="http://schemas.microsoft.com/office/drawing/2014/main" id="{6C19BBB6-F2C2-4586-908C-145070242C7A}"/>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1A1A1A"/>
                  </a:solidFill>
                  <a:latin typeface="Segoe UI"/>
                </a:endParaRPr>
              </a:p>
            </p:txBody>
          </p:sp>
        </p:grpSp>
      </p:grpSp>
      <p:sp>
        <p:nvSpPr>
          <p:cNvPr id="2" name="Title 1">
            <a:extLst>
              <a:ext uri="{FF2B5EF4-FFF2-40B4-BE49-F238E27FC236}">
                <a16:creationId xmlns:a16="http://schemas.microsoft.com/office/drawing/2014/main" id="{3896894C-8976-47D8-A21D-E83FE13A0951}"/>
              </a:ext>
            </a:extLst>
          </p:cNvPr>
          <p:cNvSpPr>
            <a:spLocks noGrp="1"/>
          </p:cNvSpPr>
          <p:nvPr>
            <p:ph type="title"/>
          </p:nvPr>
        </p:nvSpPr>
        <p:spPr>
          <a:xfrm>
            <a:off x="586739" y="279918"/>
            <a:ext cx="11018520" cy="553998"/>
          </a:xfrm>
        </p:spPr>
        <p:txBody>
          <a:bodyPr/>
          <a:lstStyle/>
          <a:p>
            <a:r>
              <a:rPr lang="en-US" dirty="0"/>
              <a:t>Computer Vision APIs – Detecting Objects</a:t>
            </a:r>
          </a:p>
        </p:txBody>
      </p:sp>
      <p:sp>
        <p:nvSpPr>
          <p:cNvPr id="4" name="TextBox 3">
            <a:extLst>
              <a:ext uri="{FF2B5EF4-FFF2-40B4-BE49-F238E27FC236}">
                <a16:creationId xmlns:a16="http://schemas.microsoft.com/office/drawing/2014/main" id="{E4251FB7-B30D-474C-8A5F-C74EDA58DD4E}"/>
              </a:ext>
            </a:extLst>
          </p:cNvPr>
          <p:cNvSpPr txBox="1"/>
          <p:nvPr/>
        </p:nvSpPr>
        <p:spPr>
          <a:xfrm flipH="1">
            <a:off x="586739" y="867556"/>
            <a:ext cx="7877908" cy="271613"/>
          </a:xfrm>
          <a:prstGeom prst="rect">
            <a:avLst/>
          </a:prstGeom>
          <a:noFill/>
        </p:spPr>
        <p:txBody>
          <a:bodyPr wrap="square" lIns="0" tIns="0" rIns="0" bIns="0" rtlCol="0">
            <a:spAutoFit/>
          </a:bodyPr>
          <a:lstStyle/>
          <a:p>
            <a:r>
              <a:rPr lang="en-US" dirty="0"/>
              <a:t>Returns the bounding box coordinates for each tag applied</a:t>
            </a:r>
          </a:p>
        </p:txBody>
      </p:sp>
      <p:sp>
        <p:nvSpPr>
          <p:cNvPr id="14" name="Rectangle 13">
            <a:extLst>
              <a:ext uri="{FF2B5EF4-FFF2-40B4-BE49-F238E27FC236}">
                <a16:creationId xmlns:a16="http://schemas.microsoft.com/office/drawing/2014/main" id="{8F0833EF-0627-4E85-B341-8CE43181452C}"/>
              </a:ext>
            </a:extLst>
          </p:cNvPr>
          <p:cNvSpPr/>
          <p:nvPr/>
        </p:nvSpPr>
        <p:spPr>
          <a:xfrm>
            <a:off x="586739" y="1262413"/>
            <a:ext cx="6096000" cy="5632311"/>
          </a:xfrm>
          <a:prstGeom prst="rect">
            <a:avLst/>
          </a:prstGeom>
        </p:spPr>
        <p:txBody>
          <a:bodyPr>
            <a:spAutoFit/>
          </a:bodyPr>
          <a:lstStyle/>
          <a:p>
            <a:r>
              <a:rPr lang="en-US" sz="1000" dirty="0"/>
              <a:t>{</a:t>
            </a:r>
          </a:p>
          <a:p>
            <a:r>
              <a:rPr lang="en-US" sz="1000" dirty="0"/>
              <a:t>   "objects":[</a:t>
            </a:r>
          </a:p>
          <a:p>
            <a:r>
              <a:rPr lang="en-US" sz="1000" dirty="0"/>
              <a:t>      {</a:t>
            </a:r>
          </a:p>
          <a:p>
            <a:r>
              <a:rPr lang="en-US" sz="1000" dirty="0"/>
              <a:t>         "rectangle":{</a:t>
            </a:r>
          </a:p>
          <a:p>
            <a:r>
              <a:rPr lang="en-US" sz="1000" dirty="0"/>
              <a:t>            "x":730,</a:t>
            </a:r>
          </a:p>
          <a:p>
            <a:r>
              <a:rPr lang="en-US" sz="1000" dirty="0"/>
              <a:t>            "y":66,</a:t>
            </a:r>
          </a:p>
          <a:p>
            <a:r>
              <a:rPr lang="en-US" sz="1000" dirty="0"/>
              <a:t>            "w":135,</a:t>
            </a:r>
          </a:p>
          <a:p>
            <a:r>
              <a:rPr lang="en-US" sz="1000" dirty="0"/>
              <a:t>            "h":85</a:t>
            </a:r>
          </a:p>
          <a:p>
            <a:r>
              <a:rPr lang="en-US" sz="1000" dirty="0"/>
              <a:t>         },</a:t>
            </a:r>
          </a:p>
          <a:p>
            <a:r>
              <a:rPr lang="en-US" sz="1000" dirty="0"/>
              <a:t>         "</a:t>
            </a:r>
            <a:r>
              <a:rPr lang="en-US" sz="1000" dirty="0" err="1"/>
              <a:t>object":"kitchen</a:t>
            </a:r>
            <a:r>
              <a:rPr lang="en-US" sz="1000" dirty="0"/>
              <a:t> appliance",</a:t>
            </a:r>
          </a:p>
          <a:p>
            <a:r>
              <a:rPr lang="en-US" sz="1000" dirty="0"/>
              <a:t>         "confidence":0.501</a:t>
            </a:r>
          </a:p>
          <a:p>
            <a:r>
              <a:rPr lang="en-US" sz="1000" dirty="0"/>
              <a:t>      },</a:t>
            </a:r>
          </a:p>
          <a:p>
            <a:r>
              <a:rPr lang="en-US" sz="1000" dirty="0"/>
              <a:t>      {</a:t>
            </a:r>
          </a:p>
          <a:p>
            <a:r>
              <a:rPr lang="en-US" sz="1000" dirty="0"/>
              <a:t>         "rectangle":{</a:t>
            </a:r>
          </a:p>
          <a:p>
            <a:r>
              <a:rPr lang="en-US" sz="1000" dirty="0"/>
              <a:t>            "x":523,</a:t>
            </a:r>
          </a:p>
          <a:p>
            <a:r>
              <a:rPr lang="en-US" sz="1000" dirty="0"/>
              <a:t>            "y":377,</a:t>
            </a:r>
          </a:p>
          <a:p>
            <a:r>
              <a:rPr lang="en-US" sz="1000" dirty="0"/>
              <a:t>            "w":185,</a:t>
            </a:r>
          </a:p>
          <a:p>
            <a:r>
              <a:rPr lang="en-US" sz="1000" dirty="0"/>
              <a:t>            "h":46</a:t>
            </a:r>
          </a:p>
          <a:p>
            <a:r>
              <a:rPr lang="en-US" sz="1000" dirty="0"/>
              <a:t>         },</a:t>
            </a:r>
          </a:p>
          <a:p>
            <a:r>
              <a:rPr lang="en-US" sz="1000" dirty="0"/>
              <a:t>         "</a:t>
            </a:r>
            <a:r>
              <a:rPr lang="en-US" sz="1000" dirty="0" err="1"/>
              <a:t>object":"computer</a:t>
            </a:r>
            <a:r>
              <a:rPr lang="en-US" sz="1000" dirty="0"/>
              <a:t> keyboard",</a:t>
            </a:r>
          </a:p>
          <a:p>
            <a:r>
              <a:rPr lang="en-US" sz="1000" dirty="0"/>
              <a:t>         "confidence":0.51</a:t>
            </a:r>
          </a:p>
          <a:p>
            <a:r>
              <a:rPr lang="en-US" sz="1000" dirty="0"/>
              <a:t>      },</a:t>
            </a:r>
          </a:p>
          <a:p>
            <a:r>
              <a:rPr lang="en-US" sz="1000" dirty="0"/>
              <a:t>      {</a:t>
            </a:r>
          </a:p>
          <a:p>
            <a:r>
              <a:rPr lang="en-US" sz="1000" dirty="0"/>
              <a:t>         "rectangle":{</a:t>
            </a:r>
          </a:p>
          <a:p>
            <a:r>
              <a:rPr lang="en-US" sz="1000" dirty="0"/>
              <a:t>            "x":471,</a:t>
            </a:r>
          </a:p>
          <a:p>
            <a:r>
              <a:rPr lang="en-US" sz="1000" dirty="0"/>
              <a:t>            "y":218,</a:t>
            </a:r>
          </a:p>
          <a:p>
            <a:r>
              <a:rPr lang="en-US" sz="1000" dirty="0"/>
              <a:t>            "w":289,</a:t>
            </a:r>
          </a:p>
          <a:p>
            <a:r>
              <a:rPr lang="en-US" sz="1000" dirty="0"/>
              <a:t>            "h":226</a:t>
            </a:r>
          </a:p>
          <a:p>
            <a:r>
              <a:rPr lang="en-US" sz="1000" dirty="0"/>
              <a:t>         },</a:t>
            </a:r>
          </a:p>
          <a:p>
            <a:r>
              <a:rPr lang="en-US" sz="1000" dirty="0"/>
              <a:t>         "</a:t>
            </a:r>
            <a:r>
              <a:rPr lang="en-US" sz="1000" dirty="0" err="1"/>
              <a:t>object":"Laptop</a:t>
            </a:r>
            <a:r>
              <a:rPr lang="en-US" sz="1000" dirty="0"/>
              <a:t>",</a:t>
            </a:r>
          </a:p>
          <a:p>
            <a:r>
              <a:rPr lang="en-US" sz="1000" dirty="0"/>
              <a:t>         "confidence":0.85,</a:t>
            </a:r>
          </a:p>
          <a:p>
            <a:r>
              <a:rPr lang="en-US" sz="1000" dirty="0"/>
              <a:t>         "parent":{</a:t>
            </a:r>
          </a:p>
          <a:p>
            <a:r>
              <a:rPr lang="en-US" sz="1000" dirty="0"/>
              <a:t>            "</a:t>
            </a:r>
            <a:r>
              <a:rPr lang="en-US" sz="1000" dirty="0" err="1"/>
              <a:t>object":"computer</a:t>
            </a:r>
            <a:r>
              <a:rPr lang="en-US" sz="1000" dirty="0"/>
              <a:t>",</a:t>
            </a:r>
          </a:p>
          <a:p>
            <a:r>
              <a:rPr lang="en-US" sz="1000" dirty="0"/>
              <a:t>            "confidence":0.851</a:t>
            </a:r>
          </a:p>
          <a:p>
            <a:r>
              <a:rPr lang="en-US" sz="1000" dirty="0"/>
              <a:t>         }</a:t>
            </a:r>
          </a:p>
          <a:p>
            <a:r>
              <a:rPr lang="en-US" sz="1000" dirty="0"/>
              <a:t>      }</a:t>
            </a:r>
          </a:p>
        </p:txBody>
      </p:sp>
      <p:pic>
        <p:nvPicPr>
          <p:cNvPr id="3" name="Picture 2">
            <a:extLst>
              <a:ext uri="{FF2B5EF4-FFF2-40B4-BE49-F238E27FC236}">
                <a16:creationId xmlns:a16="http://schemas.microsoft.com/office/drawing/2014/main" id="{99A95135-C6A8-4396-AF05-49828B63BE8C}"/>
              </a:ext>
            </a:extLst>
          </p:cNvPr>
          <p:cNvPicPr>
            <a:picLocks noChangeAspect="1"/>
          </p:cNvPicPr>
          <p:nvPr/>
        </p:nvPicPr>
        <p:blipFill>
          <a:blip r:embed="rId2"/>
          <a:stretch>
            <a:fillRect/>
          </a:stretch>
        </p:blipFill>
        <p:spPr>
          <a:xfrm>
            <a:off x="3823684" y="2382716"/>
            <a:ext cx="7851036" cy="2947254"/>
          </a:xfrm>
          <a:prstGeom prst="rect">
            <a:avLst/>
          </a:prstGeom>
        </p:spPr>
      </p:pic>
    </p:spTree>
    <p:extLst>
      <p:ext uri="{BB962C8B-B14F-4D97-AF65-F5344CB8AC3E}">
        <p14:creationId xmlns:p14="http://schemas.microsoft.com/office/powerpoint/2010/main" val="23428388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27C2868-0C5E-43FD-9B1D-198C8076EC51}"/>
              </a:ext>
            </a:extLst>
          </p:cNvPr>
          <p:cNvGrpSpPr/>
          <p:nvPr/>
        </p:nvGrpSpPr>
        <p:grpSpPr>
          <a:xfrm>
            <a:off x="11040672" y="457200"/>
            <a:ext cx="1151328" cy="1539755"/>
            <a:chOff x="5918167" y="1604661"/>
            <a:chExt cx="355667" cy="436256"/>
          </a:xfrm>
        </p:grpSpPr>
        <p:sp>
          <p:nvSpPr>
            <p:cNvPr id="6" name="TextBox 5">
              <a:extLst>
                <a:ext uri="{FF2B5EF4-FFF2-40B4-BE49-F238E27FC236}">
                  <a16:creationId xmlns:a16="http://schemas.microsoft.com/office/drawing/2014/main" id="{ABE86D8B-D53F-42E5-8271-8C299B02F272}"/>
                </a:ext>
              </a:extLst>
            </p:cNvPr>
            <p:cNvSpPr txBox="1"/>
            <p:nvPr/>
          </p:nvSpPr>
          <p:spPr>
            <a:xfrm>
              <a:off x="5918167" y="1883951"/>
              <a:ext cx="355667" cy="156966"/>
            </a:xfrm>
            <a:prstGeom prst="rect">
              <a:avLst/>
            </a:prstGeom>
            <a:noFill/>
          </p:spPr>
          <p:txBody>
            <a:bodyPr wrap="square" lIns="0" tIns="0" rIns="0" bIns="0" rtlCol="0">
              <a:spAutoFit/>
            </a:bodyPr>
            <a:lstStyle/>
            <a:p>
              <a:pPr algn="ctr" defTabSz="713023">
                <a:spcBef>
                  <a:spcPts val="918"/>
                </a:spcBef>
                <a:spcAft>
                  <a:spcPts val="918"/>
                </a:spcAft>
                <a:defRPr/>
              </a:pPr>
              <a:r>
                <a:rPr lang="en-US" sz="1020" kern="0" dirty="0">
                  <a:ln w="3175">
                    <a:noFill/>
                  </a:ln>
                  <a:solidFill>
                    <a:srgbClr val="0078D4"/>
                  </a:solidFill>
                  <a:latin typeface="Segoe UI" panose="020B0502040204020203" pitchFamily="34" charset="0"/>
                  <a:cs typeface="Segoe UI" panose="020B0502040204020203" pitchFamily="34" charset="0"/>
                </a:rPr>
                <a:t>Vision</a:t>
              </a:r>
            </a:p>
          </p:txBody>
        </p:sp>
        <p:grpSp>
          <p:nvGrpSpPr>
            <p:cNvPr id="7" name="Group 6">
              <a:extLst>
                <a:ext uri="{FF2B5EF4-FFF2-40B4-BE49-F238E27FC236}">
                  <a16:creationId xmlns:a16="http://schemas.microsoft.com/office/drawing/2014/main" id="{92F94285-5B03-4C11-BCB2-7A30D9DE4251}"/>
                </a:ext>
              </a:extLst>
            </p:cNvPr>
            <p:cNvGrpSpPr/>
            <p:nvPr/>
          </p:nvGrpSpPr>
          <p:grpSpPr>
            <a:xfrm>
              <a:off x="5921880" y="1604661"/>
              <a:ext cx="348239" cy="193221"/>
              <a:chOff x="6827151" y="1675311"/>
              <a:chExt cx="341442" cy="189450"/>
            </a:xfrm>
          </p:grpSpPr>
          <p:sp>
            <p:nvSpPr>
              <p:cNvPr id="8" name="eye_2">
                <a:extLst>
                  <a:ext uri="{FF2B5EF4-FFF2-40B4-BE49-F238E27FC236}">
                    <a16:creationId xmlns:a16="http://schemas.microsoft.com/office/drawing/2014/main" id="{8921D484-6549-4613-BA32-EC549B800FAE}"/>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1A1A1A"/>
                  </a:solidFill>
                  <a:latin typeface="Segoe UI"/>
                </a:endParaRPr>
              </a:p>
            </p:txBody>
          </p:sp>
          <p:sp>
            <p:nvSpPr>
              <p:cNvPr id="9" name="Oval 8">
                <a:extLst>
                  <a:ext uri="{FF2B5EF4-FFF2-40B4-BE49-F238E27FC236}">
                    <a16:creationId xmlns:a16="http://schemas.microsoft.com/office/drawing/2014/main" id="{F056FEE9-635B-4EE4-8303-1EBCFF4945FB}"/>
                  </a:ext>
                </a:extLst>
              </p:cNvPr>
              <p:cNvSpPr/>
              <p:nvPr/>
            </p:nvSpPr>
            <p:spPr bwMode="auto">
              <a:xfrm>
                <a:off x="6909426" y="1681590"/>
                <a:ext cx="176892" cy="176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eye_2">
                <a:extLst>
                  <a:ext uri="{FF2B5EF4-FFF2-40B4-BE49-F238E27FC236}">
                    <a16:creationId xmlns:a16="http://schemas.microsoft.com/office/drawing/2014/main" id="{6C19BBB6-F2C2-4586-908C-145070242C7A}"/>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1A1A1A"/>
                  </a:solidFill>
                  <a:latin typeface="Segoe UI"/>
                </a:endParaRPr>
              </a:p>
            </p:txBody>
          </p:sp>
        </p:grpSp>
      </p:grpSp>
      <p:sp>
        <p:nvSpPr>
          <p:cNvPr id="2" name="Title 1">
            <a:extLst>
              <a:ext uri="{FF2B5EF4-FFF2-40B4-BE49-F238E27FC236}">
                <a16:creationId xmlns:a16="http://schemas.microsoft.com/office/drawing/2014/main" id="{3896894C-8976-47D8-A21D-E83FE13A0951}"/>
              </a:ext>
            </a:extLst>
          </p:cNvPr>
          <p:cNvSpPr>
            <a:spLocks noGrp="1"/>
          </p:cNvSpPr>
          <p:nvPr>
            <p:ph type="title"/>
          </p:nvPr>
        </p:nvSpPr>
        <p:spPr>
          <a:xfrm>
            <a:off x="586739" y="279918"/>
            <a:ext cx="11018520" cy="553998"/>
          </a:xfrm>
        </p:spPr>
        <p:txBody>
          <a:bodyPr/>
          <a:lstStyle/>
          <a:p>
            <a:r>
              <a:rPr lang="en-US" dirty="0"/>
              <a:t>Computer Vision APIs – Detecting Brands</a:t>
            </a:r>
          </a:p>
        </p:txBody>
      </p:sp>
      <p:sp>
        <p:nvSpPr>
          <p:cNvPr id="4" name="TextBox 3">
            <a:extLst>
              <a:ext uri="{FF2B5EF4-FFF2-40B4-BE49-F238E27FC236}">
                <a16:creationId xmlns:a16="http://schemas.microsoft.com/office/drawing/2014/main" id="{E4251FB7-B30D-474C-8A5F-C74EDA58DD4E}"/>
              </a:ext>
            </a:extLst>
          </p:cNvPr>
          <p:cNvSpPr txBox="1"/>
          <p:nvPr/>
        </p:nvSpPr>
        <p:spPr>
          <a:xfrm flipH="1">
            <a:off x="586739" y="867556"/>
            <a:ext cx="7877908" cy="271613"/>
          </a:xfrm>
          <a:prstGeom prst="rect">
            <a:avLst/>
          </a:prstGeom>
          <a:noFill/>
        </p:spPr>
        <p:txBody>
          <a:bodyPr wrap="square" lIns="0" tIns="0" rIns="0" bIns="0" rtlCol="0">
            <a:spAutoFit/>
          </a:bodyPr>
          <a:lstStyle/>
          <a:p>
            <a:r>
              <a:rPr lang="en-US" dirty="0"/>
              <a:t>Identify commercial brands in images or videos</a:t>
            </a:r>
          </a:p>
        </p:txBody>
      </p:sp>
      <p:sp>
        <p:nvSpPr>
          <p:cNvPr id="11" name="Rectangle 10">
            <a:extLst>
              <a:ext uri="{FF2B5EF4-FFF2-40B4-BE49-F238E27FC236}">
                <a16:creationId xmlns:a16="http://schemas.microsoft.com/office/drawing/2014/main" id="{10A0E596-ABED-49E6-B7BC-8271AFD10E76}"/>
              </a:ext>
            </a:extLst>
          </p:cNvPr>
          <p:cNvSpPr/>
          <p:nvPr/>
        </p:nvSpPr>
        <p:spPr>
          <a:xfrm>
            <a:off x="517280" y="1295703"/>
            <a:ext cx="6096000" cy="5170646"/>
          </a:xfrm>
          <a:prstGeom prst="rect">
            <a:avLst/>
          </a:prstGeom>
        </p:spPr>
        <p:txBody>
          <a:bodyPr>
            <a:spAutoFit/>
          </a:bodyPr>
          <a:lstStyle/>
          <a:p>
            <a:r>
              <a:rPr lang="en-US" sz="1100" dirty="0"/>
              <a:t>{</a:t>
            </a:r>
          </a:p>
          <a:p>
            <a:r>
              <a:rPr lang="en-US" sz="1100" dirty="0"/>
              <a:t>   "brands":[</a:t>
            </a:r>
          </a:p>
          <a:p>
            <a:r>
              <a:rPr lang="en-US" sz="1100" dirty="0"/>
              <a:t>      {</a:t>
            </a:r>
          </a:p>
          <a:p>
            <a:r>
              <a:rPr lang="en-US" sz="1100" dirty="0"/>
              <a:t>         "</a:t>
            </a:r>
            <a:r>
              <a:rPr lang="en-US" sz="1100" dirty="0" err="1"/>
              <a:t>name":"Microsoft</a:t>
            </a:r>
            <a:r>
              <a:rPr lang="en-US" sz="1100" dirty="0"/>
              <a:t>",</a:t>
            </a:r>
          </a:p>
          <a:p>
            <a:r>
              <a:rPr lang="en-US" sz="1100" dirty="0"/>
              <a:t>         "confidence":0.657,</a:t>
            </a:r>
          </a:p>
          <a:p>
            <a:r>
              <a:rPr lang="en-US" sz="1100" dirty="0"/>
              <a:t>         "rectangle":{</a:t>
            </a:r>
          </a:p>
          <a:p>
            <a:r>
              <a:rPr lang="en-US" sz="1100" dirty="0"/>
              <a:t>            "x":436,</a:t>
            </a:r>
          </a:p>
          <a:p>
            <a:r>
              <a:rPr lang="en-US" sz="1100" dirty="0"/>
              <a:t>            "y":473,</a:t>
            </a:r>
          </a:p>
          <a:p>
            <a:r>
              <a:rPr lang="en-US" sz="1100" dirty="0"/>
              <a:t>            "w":568,</a:t>
            </a:r>
          </a:p>
          <a:p>
            <a:r>
              <a:rPr lang="en-US" sz="1100" dirty="0"/>
              <a:t>            "h":267</a:t>
            </a:r>
          </a:p>
          <a:p>
            <a:r>
              <a:rPr lang="en-US" sz="1100" dirty="0"/>
              <a:t>         }</a:t>
            </a:r>
          </a:p>
          <a:p>
            <a:r>
              <a:rPr lang="en-US" sz="1100" dirty="0"/>
              <a:t>      },</a:t>
            </a:r>
          </a:p>
          <a:p>
            <a:r>
              <a:rPr lang="en-US" sz="1100" dirty="0"/>
              <a:t>      {</a:t>
            </a:r>
          </a:p>
          <a:p>
            <a:r>
              <a:rPr lang="en-US" sz="1100" dirty="0"/>
              <a:t>         "</a:t>
            </a:r>
            <a:r>
              <a:rPr lang="en-US" sz="1100" dirty="0" err="1"/>
              <a:t>name":"Microsoft</a:t>
            </a:r>
            <a:r>
              <a:rPr lang="en-US" sz="1100" dirty="0"/>
              <a:t>",</a:t>
            </a:r>
          </a:p>
          <a:p>
            <a:r>
              <a:rPr lang="en-US" sz="1100" dirty="0"/>
              <a:t>         "confidence":0.85,</a:t>
            </a:r>
          </a:p>
          <a:p>
            <a:r>
              <a:rPr lang="en-US" sz="1100" dirty="0"/>
              <a:t>         "rectangle":{</a:t>
            </a:r>
          </a:p>
          <a:p>
            <a:r>
              <a:rPr lang="en-US" sz="1100" dirty="0"/>
              <a:t>            "x":101,</a:t>
            </a:r>
          </a:p>
          <a:p>
            <a:r>
              <a:rPr lang="en-US" sz="1100" dirty="0"/>
              <a:t>            "y":561,</a:t>
            </a:r>
          </a:p>
          <a:p>
            <a:r>
              <a:rPr lang="en-US" sz="1100" dirty="0"/>
              <a:t>            "w":273,</a:t>
            </a:r>
          </a:p>
          <a:p>
            <a:r>
              <a:rPr lang="en-US" sz="1100" dirty="0"/>
              <a:t>            "h":263</a:t>
            </a:r>
          </a:p>
          <a:p>
            <a:r>
              <a:rPr lang="en-US" sz="1100" dirty="0"/>
              <a:t>         }</a:t>
            </a:r>
          </a:p>
          <a:p>
            <a:r>
              <a:rPr lang="en-US" sz="1100" dirty="0"/>
              <a:t>      }</a:t>
            </a:r>
          </a:p>
          <a:p>
            <a:r>
              <a:rPr lang="en-US" sz="1100" dirty="0"/>
              <a:t>   ],</a:t>
            </a:r>
          </a:p>
          <a:p>
            <a:r>
              <a:rPr lang="en-US" sz="1100" dirty="0"/>
              <a:t>   "requestId":"10dcd2d6-0cf6-4a5e-9733-dc2e4b08ac8d",</a:t>
            </a:r>
          </a:p>
          <a:p>
            <a:r>
              <a:rPr lang="en-US" sz="1100" dirty="0"/>
              <a:t>   "metadata":{</a:t>
            </a:r>
          </a:p>
          <a:p>
            <a:r>
              <a:rPr lang="en-US" sz="1100" dirty="0"/>
              <a:t>      "width":1286,</a:t>
            </a:r>
          </a:p>
          <a:p>
            <a:r>
              <a:rPr lang="en-US" sz="1100" dirty="0"/>
              <a:t>      "height":1715,</a:t>
            </a:r>
          </a:p>
          <a:p>
            <a:r>
              <a:rPr lang="en-US" sz="1100" dirty="0"/>
              <a:t>      "</a:t>
            </a:r>
            <a:r>
              <a:rPr lang="en-US" sz="1100" dirty="0" err="1"/>
              <a:t>format":"Jpeg</a:t>
            </a:r>
            <a:r>
              <a:rPr lang="en-US" sz="1100" dirty="0"/>
              <a:t>"</a:t>
            </a:r>
          </a:p>
          <a:p>
            <a:r>
              <a:rPr lang="en-US" sz="1100" dirty="0"/>
              <a:t>   }</a:t>
            </a:r>
          </a:p>
          <a:p>
            <a:r>
              <a:rPr lang="en-US" sz="1100" dirty="0"/>
              <a:t>}</a:t>
            </a:r>
          </a:p>
        </p:txBody>
      </p:sp>
      <p:pic>
        <p:nvPicPr>
          <p:cNvPr id="12" name="Picture 11">
            <a:extLst>
              <a:ext uri="{FF2B5EF4-FFF2-40B4-BE49-F238E27FC236}">
                <a16:creationId xmlns:a16="http://schemas.microsoft.com/office/drawing/2014/main" id="{93132967-81E9-4738-B8F2-C67C0883F6D0}"/>
              </a:ext>
            </a:extLst>
          </p:cNvPr>
          <p:cNvPicPr>
            <a:picLocks noChangeAspect="1"/>
          </p:cNvPicPr>
          <p:nvPr/>
        </p:nvPicPr>
        <p:blipFill>
          <a:blip r:embed="rId2"/>
          <a:stretch>
            <a:fillRect/>
          </a:stretch>
        </p:blipFill>
        <p:spPr>
          <a:xfrm>
            <a:off x="6340718" y="1786483"/>
            <a:ext cx="3575771" cy="3775814"/>
          </a:xfrm>
          <a:prstGeom prst="rect">
            <a:avLst/>
          </a:prstGeom>
        </p:spPr>
      </p:pic>
    </p:spTree>
    <p:extLst>
      <p:ext uri="{BB962C8B-B14F-4D97-AF65-F5344CB8AC3E}">
        <p14:creationId xmlns:p14="http://schemas.microsoft.com/office/powerpoint/2010/main" val="6463919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Computer Vision APIs – Detecting Brands</a:t>
            </a:r>
          </a:p>
        </p:txBody>
      </p:sp>
      <p:sp>
        <p:nvSpPr>
          <p:cNvPr id="3" name="Rectangle 2">
            <a:extLst>
              <a:ext uri="{FF2B5EF4-FFF2-40B4-BE49-F238E27FC236}">
                <a16:creationId xmlns:a16="http://schemas.microsoft.com/office/drawing/2014/main" id="{06169330-8BC0-4EF8-A8DC-30800C45E472}"/>
              </a:ext>
            </a:extLst>
          </p:cNvPr>
          <p:cNvSpPr/>
          <p:nvPr/>
        </p:nvSpPr>
        <p:spPr>
          <a:xfrm>
            <a:off x="748080" y="2096343"/>
            <a:ext cx="10534261" cy="2214452"/>
          </a:xfrm>
          <a:prstGeom prst="rect">
            <a:avLst/>
          </a:prstGeom>
        </p:spPr>
        <p:txBody>
          <a:bodyPr wrap="square">
            <a:spAutoFit/>
          </a:bodyPr>
          <a:lstStyle/>
          <a:p>
            <a:pPr marL="285750" indent="-285750">
              <a:buFont typeface="Arial" panose="020B0604020202020204" pitchFamily="34" charset="0"/>
              <a:buChar char="•"/>
            </a:pPr>
            <a:r>
              <a:rPr lang="en-US" dirty="0"/>
              <a:t>Identify and categorize an entire image, using a category taxonomy with parent/child hereditary hierarchies.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Categories can be used alone, or with our new tagging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Currently, English is the only supported language for tagging and categorizing images.</a:t>
            </a:r>
          </a:p>
          <a:p>
            <a:br>
              <a:rPr lang="en-US" sz="1600" dirty="0"/>
            </a:br>
            <a:endParaRPr lang="en-US" sz="1600" b="0" dirty="0">
              <a:effectLst/>
            </a:endParaRPr>
          </a:p>
        </p:txBody>
      </p:sp>
      <p:grpSp>
        <p:nvGrpSpPr>
          <p:cNvPr id="8" name="Group 7">
            <a:extLst>
              <a:ext uri="{FF2B5EF4-FFF2-40B4-BE49-F238E27FC236}">
                <a16:creationId xmlns:a16="http://schemas.microsoft.com/office/drawing/2014/main" id="{9808712D-CF18-4851-A2CE-43963E66B694}"/>
              </a:ext>
            </a:extLst>
          </p:cNvPr>
          <p:cNvGrpSpPr/>
          <p:nvPr/>
        </p:nvGrpSpPr>
        <p:grpSpPr>
          <a:xfrm>
            <a:off x="11040672" y="457200"/>
            <a:ext cx="1151328" cy="1539755"/>
            <a:chOff x="5918167" y="1604661"/>
            <a:chExt cx="355667" cy="436256"/>
          </a:xfrm>
        </p:grpSpPr>
        <p:sp>
          <p:nvSpPr>
            <p:cNvPr id="9" name="TextBox 8">
              <a:extLst>
                <a:ext uri="{FF2B5EF4-FFF2-40B4-BE49-F238E27FC236}">
                  <a16:creationId xmlns:a16="http://schemas.microsoft.com/office/drawing/2014/main" id="{BED81099-985C-4D73-856F-63DC4AB60231}"/>
                </a:ext>
              </a:extLst>
            </p:cNvPr>
            <p:cNvSpPr txBox="1"/>
            <p:nvPr/>
          </p:nvSpPr>
          <p:spPr>
            <a:xfrm>
              <a:off x="5918167" y="1883951"/>
              <a:ext cx="355667" cy="156966"/>
            </a:xfrm>
            <a:prstGeom prst="rect">
              <a:avLst/>
            </a:prstGeom>
            <a:noFill/>
          </p:spPr>
          <p:txBody>
            <a:bodyPr wrap="square" lIns="0" tIns="0" rIns="0" bIns="0" rtlCol="0">
              <a:spAutoFit/>
            </a:bodyPr>
            <a:lstStyle/>
            <a:p>
              <a:pPr algn="ctr" defTabSz="713023">
                <a:spcBef>
                  <a:spcPts val="918"/>
                </a:spcBef>
                <a:spcAft>
                  <a:spcPts val="918"/>
                </a:spcAft>
                <a:defRPr/>
              </a:pPr>
              <a:r>
                <a:rPr lang="en-US" sz="1020" kern="0" dirty="0">
                  <a:ln w="3175">
                    <a:noFill/>
                  </a:ln>
                  <a:solidFill>
                    <a:srgbClr val="0078D4"/>
                  </a:solidFill>
                  <a:latin typeface="Segoe UI" panose="020B0502040204020203" pitchFamily="34" charset="0"/>
                  <a:cs typeface="Segoe UI" panose="020B0502040204020203" pitchFamily="34" charset="0"/>
                </a:rPr>
                <a:t>Vision</a:t>
              </a:r>
            </a:p>
          </p:txBody>
        </p:sp>
        <p:grpSp>
          <p:nvGrpSpPr>
            <p:cNvPr id="10" name="Group 9">
              <a:extLst>
                <a:ext uri="{FF2B5EF4-FFF2-40B4-BE49-F238E27FC236}">
                  <a16:creationId xmlns:a16="http://schemas.microsoft.com/office/drawing/2014/main" id="{B1EC42A5-A7BB-49EC-86D9-2AFE9572F557}"/>
                </a:ext>
              </a:extLst>
            </p:cNvPr>
            <p:cNvGrpSpPr/>
            <p:nvPr/>
          </p:nvGrpSpPr>
          <p:grpSpPr>
            <a:xfrm>
              <a:off x="5921880" y="1604661"/>
              <a:ext cx="348239" cy="193221"/>
              <a:chOff x="6827151" y="1675311"/>
              <a:chExt cx="341442" cy="189450"/>
            </a:xfrm>
          </p:grpSpPr>
          <p:sp>
            <p:nvSpPr>
              <p:cNvPr id="11" name="eye_2">
                <a:extLst>
                  <a:ext uri="{FF2B5EF4-FFF2-40B4-BE49-F238E27FC236}">
                    <a16:creationId xmlns:a16="http://schemas.microsoft.com/office/drawing/2014/main" id="{B44A082A-309A-446E-B99D-051C1F4F5E91}"/>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1A1A1A"/>
                  </a:solidFill>
                  <a:latin typeface="Segoe UI"/>
                </a:endParaRPr>
              </a:p>
            </p:txBody>
          </p:sp>
          <p:sp>
            <p:nvSpPr>
              <p:cNvPr id="12" name="Oval 11">
                <a:extLst>
                  <a:ext uri="{FF2B5EF4-FFF2-40B4-BE49-F238E27FC236}">
                    <a16:creationId xmlns:a16="http://schemas.microsoft.com/office/drawing/2014/main" id="{EA8C7DFB-6A68-4605-A828-5905D45F69D6}"/>
                  </a:ext>
                </a:extLst>
              </p:cNvPr>
              <p:cNvSpPr/>
              <p:nvPr/>
            </p:nvSpPr>
            <p:spPr bwMode="auto">
              <a:xfrm>
                <a:off x="6909426" y="1681590"/>
                <a:ext cx="176892" cy="176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eye_2">
                <a:extLst>
                  <a:ext uri="{FF2B5EF4-FFF2-40B4-BE49-F238E27FC236}">
                    <a16:creationId xmlns:a16="http://schemas.microsoft.com/office/drawing/2014/main" id="{36B9E07F-C0B2-4C97-BEBF-D5F922621B6A}"/>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1A1A1A"/>
                  </a:solidFill>
                  <a:latin typeface="Segoe UI"/>
                </a:endParaRPr>
              </a:p>
            </p:txBody>
          </p:sp>
        </p:grpSp>
      </p:grpSp>
    </p:spTree>
    <p:extLst>
      <p:ext uri="{BB962C8B-B14F-4D97-AF65-F5344CB8AC3E}">
        <p14:creationId xmlns:p14="http://schemas.microsoft.com/office/powerpoint/2010/main" val="8864911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27C2868-0C5E-43FD-9B1D-198C8076EC51}"/>
              </a:ext>
            </a:extLst>
          </p:cNvPr>
          <p:cNvGrpSpPr/>
          <p:nvPr/>
        </p:nvGrpSpPr>
        <p:grpSpPr>
          <a:xfrm>
            <a:off x="11040672" y="457200"/>
            <a:ext cx="1151328" cy="1539755"/>
            <a:chOff x="5918167" y="1604661"/>
            <a:chExt cx="355667" cy="436256"/>
          </a:xfrm>
        </p:grpSpPr>
        <p:sp>
          <p:nvSpPr>
            <p:cNvPr id="6" name="TextBox 5">
              <a:extLst>
                <a:ext uri="{FF2B5EF4-FFF2-40B4-BE49-F238E27FC236}">
                  <a16:creationId xmlns:a16="http://schemas.microsoft.com/office/drawing/2014/main" id="{ABE86D8B-D53F-42E5-8271-8C299B02F272}"/>
                </a:ext>
              </a:extLst>
            </p:cNvPr>
            <p:cNvSpPr txBox="1"/>
            <p:nvPr/>
          </p:nvSpPr>
          <p:spPr>
            <a:xfrm>
              <a:off x="5918167" y="1883951"/>
              <a:ext cx="355667" cy="156966"/>
            </a:xfrm>
            <a:prstGeom prst="rect">
              <a:avLst/>
            </a:prstGeom>
            <a:noFill/>
          </p:spPr>
          <p:txBody>
            <a:bodyPr wrap="square" lIns="0" tIns="0" rIns="0" bIns="0" rtlCol="0">
              <a:spAutoFit/>
            </a:bodyPr>
            <a:lstStyle/>
            <a:p>
              <a:pPr algn="ctr" defTabSz="713023">
                <a:spcBef>
                  <a:spcPts val="918"/>
                </a:spcBef>
                <a:spcAft>
                  <a:spcPts val="918"/>
                </a:spcAft>
                <a:defRPr/>
              </a:pPr>
              <a:r>
                <a:rPr lang="en-US" sz="1020" kern="0" dirty="0">
                  <a:ln w="3175">
                    <a:noFill/>
                  </a:ln>
                  <a:solidFill>
                    <a:srgbClr val="0078D4"/>
                  </a:solidFill>
                  <a:latin typeface="Segoe UI" panose="020B0502040204020203" pitchFamily="34" charset="0"/>
                  <a:cs typeface="Segoe UI" panose="020B0502040204020203" pitchFamily="34" charset="0"/>
                </a:rPr>
                <a:t>Vision</a:t>
              </a:r>
            </a:p>
          </p:txBody>
        </p:sp>
        <p:grpSp>
          <p:nvGrpSpPr>
            <p:cNvPr id="7" name="Group 6">
              <a:extLst>
                <a:ext uri="{FF2B5EF4-FFF2-40B4-BE49-F238E27FC236}">
                  <a16:creationId xmlns:a16="http://schemas.microsoft.com/office/drawing/2014/main" id="{92F94285-5B03-4C11-BCB2-7A30D9DE4251}"/>
                </a:ext>
              </a:extLst>
            </p:cNvPr>
            <p:cNvGrpSpPr/>
            <p:nvPr/>
          </p:nvGrpSpPr>
          <p:grpSpPr>
            <a:xfrm>
              <a:off x="5921880" y="1604661"/>
              <a:ext cx="348239" cy="193221"/>
              <a:chOff x="6827151" y="1675311"/>
              <a:chExt cx="341442" cy="189450"/>
            </a:xfrm>
          </p:grpSpPr>
          <p:sp>
            <p:nvSpPr>
              <p:cNvPr id="8" name="eye_2">
                <a:extLst>
                  <a:ext uri="{FF2B5EF4-FFF2-40B4-BE49-F238E27FC236}">
                    <a16:creationId xmlns:a16="http://schemas.microsoft.com/office/drawing/2014/main" id="{8921D484-6549-4613-BA32-EC549B800FAE}"/>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1A1A1A"/>
                  </a:solidFill>
                  <a:latin typeface="Segoe UI"/>
                </a:endParaRPr>
              </a:p>
            </p:txBody>
          </p:sp>
          <p:sp>
            <p:nvSpPr>
              <p:cNvPr id="9" name="Oval 8">
                <a:extLst>
                  <a:ext uri="{FF2B5EF4-FFF2-40B4-BE49-F238E27FC236}">
                    <a16:creationId xmlns:a16="http://schemas.microsoft.com/office/drawing/2014/main" id="{F056FEE9-635B-4EE4-8303-1EBCFF4945FB}"/>
                  </a:ext>
                </a:extLst>
              </p:cNvPr>
              <p:cNvSpPr/>
              <p:nvPr/>
            </p:nvSpPr>
            <p:spPr bwMode="auto">
              <a:xfrm>
                <a:off x="6909426" y="1681590"/>
                <a:ext cx="176892" cy="176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eye_2">
                <a:extLst>
                  <a:ext uri="{FF2B5EF4-FFF2-40B4-BE49-F238E27FC236}">
                    <a16:creationId xmlns:a16="http://schemas.microsoft.com/office/drawing/2014/main" id="{6C19BBB6-F2C2-4586-908C-145070242C7A}"/>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1A1A1A"/>
                  </a:solidFill>
                  <a:latin typeface="Segoe UI"/>
                </a:endParaRPr>
              </a:p>
            </p:txBody>
          </p:sp>
        </p:grpSp>
      </p:grpSp>
      <p:sp>
        <p:nvSpPr>
          <p:cNvPr id="2" name="Title 1">
            <a:extLst>
              <a:ext uri="{FF2B5EF4-FFF2-40B4-BE49-F238E27FC236}">
                <a16:creationId xmlns:a16="http://schemas.microsoft.com/office/drawing/2014/main" id="{3896894C-8976-47D8-A21D-E83FE13A0951}"/>
              </a:ext>
            </a:extLst>
          </p:cNvPr>
          <p:cNvSpPr>
            <a:spLocks noGrp="1"/>
          </p:cNvSpPr>
          <p:nvPr>
            <p:ph type="title"/>
          </p:nvPr>
        </p:nvSpPr>
        <p:spPr>
          <a:xfrm>
            <a:off x="586739" y="279918"/>
            <a:ext cx="11018520" cy="553998"/>
          </a:xfrm>
        </p:spPr>
        <p:txBody>
          <a:bodyPr/>
          <a:lstStyle/>
          <a:p>
            <a:r>
              <a:rPr lang="en-US" dirty="0"/>
              <a:t>Computer Vision APIs – Describe an Image</a:t>
            </a:r>
          </a:p>
        </p:txBody>
      </p:sp>
      <p:sp>
        <p:nvSpPr>
          <p:cNvPr id="4" name="TextBox 3">
            <a:extLst>
              <a:ext uri="{FF2B5EF4-FFF2-40B4-BE49-F238E27FC236}">
                <a16:creationId xmlns:a16="http://schemas.microsoft.com/office/drawing/2014/main" id="{E4251FB7-B30D-474C-8A5F-C74EDA58DD4E}"/>
              </a:ext>
            </a:extLst>
          </p:cNvPr>
          <p:cNvSpPr txBox="1"/>
          <p:nvPr/>
        </p:nvSpPr>
        <p:spPr>
          <a:xfrm flipH="1">
            <a:off x="586739" y="867556"/>
            <a:ext cx="7877908" cy="543226"/>
          </a:xfrm>
          <a:prstGeom prst="rect">
            <a:avLst/>
          </a:prstGeom>
          <a:noFill/>
        </p:spPr>
        <p:txBody>
          <a:bodyPr wrap="square" lIns="0" tIns="0" rIns="0" bIns="0" rtlCol="0">
            <a:spAutoFit/>
          </a:bodyPr>
          <a:lstStyle/>
          <a:p>
            <a:r>
              <a:rPr lang="en-US" dirty="0"/>
              <a:t>Generate a description of an entire image in human-readable language, using complete sentences</a:t>
            </a:r>
          </a:p>
        </p:txBody>
      </p:sp>
      <p:sp>
        <p:nvSpPr>
          <p:cNvPr id="3" name="Rectangle 2">
            <a:extLst>
              <a:ext uri="{FF2B5EF4-FFF2-40B4-BE49-F238E27FC236}">
                <a16:creationId xmlns:a16="http://schemas.microsoft.com/office/drawing/2014/main" id="{E991730B-B440-4B28-9682-574A31198604}"/>
              </a:ext>
            </a:extLst>
          </p:cNvPr>
          <p:cNvSpPr/>
          <p:nvPr/>
        </p:nvSpPr>
        <p:spPr>
          <a:xfrm>
            <a:off x="480645" y="1410782"/>
            <a:ext cx="6623539" cy="5078313"/>
          </a:xfrm>
          <a:prstGeom prst="rect">
            <a:avLst/>
          </a:prstGeom>
        </p:spPr>
        <p:txBody>
          <a:bodyPr wrap="square">
            <a:spAutoFit/>
          </a:bodyPr>
          <a:lstStyle/>
          <a:p>
            <a:r>
              <a:rPr lang="en-US" sz="1200" dirty="0"/>
              <a:t>{</a:t>
            </a:r>
          </a:p>
          <a:p>
            <a:r>
              <a:rPr lang="en-US" sz="1200" dirty="0"/>
              <a:t>    "description": {</a:t>
            </a:r>
          </a:p>
          <a:p>
            <a:r>
              <a:rPr lang="en-US" sz="1200" dirty="0"/>
              <a:t>        "tags": ["outdoor", "building", "photo", "city", "white", "black", "large", "sitting", "old", "water", "skyscraper", "many", "boat", "river", "group", "street", "people", "field", "tall", "bird", "standing"],</a:t>
            </a:r>
          </a:p>
          <a:p>
            <a:r>
              <a:rPr lang="en-US" sz="1200" dirty="0"/>
              <a:t>        "captions": [</a:t>
            </a:r>
          </a:p>
          <a:p>
            <a:r>
              <a:rPr lang="en-US" sz="1200" dirty="0"/>
              <a:t>            {</a:t>
            </a:r>
          </a:p>
          <a:p>
            <a:r>
              <a:rPr lang="en-US" sz="1200" dirty="0"/>
              <a:t>                "text": "a black and white photo of a city",</a:t>
            </a:r>
          </a:p>
          <a:p>
            <a:r>
              <a:rPr lang="en-US" sz="1200" dirty="0"/>
              <a:t>                "confidence": 0.95301952483304808</a:t>
            </a:r>
          </a:p>
          <a:p>
            <a:r>
              <a:rPr lang="en-US" sz="1200" dirty="0"/>
              <a:t>            },</a:t>
            </a:r>
          </a:p>
          <a:p>
            <a:r>
              <a:rPr lang="en-US" sz="1200" dirty="0"/>
              <a:t>            {</a:t>
            </a:r>
          </a:p>
          <a:p>
            <a:r>
              <a:rPr lang="en-US" sz="1200" dirty="0"/>
              <a:t>                "text": "a black and white photo of a large city",</a:t>
            </a:r>
          </a:p>
          <a:p>
            <a:r>
              <a:rPr lang="en-US" sz="1200" dirty="0"/>
              <a:t>                "confidence": 0.94085190563213816</a:t>
            </a:r>
          </a:p>
          <a:p>
            <a:r>
              <a:rPr lang="en-US" sz="1200" dirty="0"/>
              <a:t>            },</a:t>
            </a:r>
          </a:p>
          <a:p>
            <a:r>
              <a:rPr lang="en-US" sz="1200" dirty="0"/>
              <a:t>            {</a:t>
            </a:r>
          </a:p>
          <a:p>
            <a:r>
              <a:rPr lang="en-US" sz="1200" dirty="0"/>
              <a:t>                "text": "a large white building in a city",</a:t>
            </a:r>
          </a:p>
          <a:p>
            <a:r>
              <a:rPr lang="en-US" sz="1200" dirty="0"/>
              <a:t>                "confidence": 0.93108362931954824</a:t>
            </a:r>
          </a:p>
          <a:p>
            <a:r>
              <a:rPr lang="en-US" sz="1200" dirty="0"/>
              <a:t>            }</a:t>
            </a:r>
          </a:p>
          <a:p>
            <a:r>
              <a:rPr lang="en-US" sz="1200" dirty="0"/>
              <a:t>        ]</a:t>
            </a:r>
          </a:p>
          <a:p>
            <a:r>
              <a:rPr lang="en-US" sz="1200" dirty="0"/>
              <a:t>    },</a:t>
            </a:r>
          </a:p>
          <a:p>
            <a:r>
              <a:rPr lang="en-US" sz="1200" dirty="0"/>
              <a:t>    "</a:t>
            </a:r>
            <a:r>
              <a:rPr lang="en-US" sz="1200" dirty="0" err="1"/>
              <a:t>requestId</a:t>
            </a:r>
            <a:r>
              <a:rPr lang="en-US" sz="1200" dirty="0"/>
              <a:t>": "b20bfc83-fb25-4b8d-a3f8-b2a1f084b159",</a:t>
            </a:r>
          </a:p>
          <a:p>
            <a:r>
              <a:rPr lang="en-US" sz="1200" dirty="0"/>
              <a:t>    "metadata": {</a:t>
            </a:r>
          </a:p>
          <a:p>
            <a:r>
              <a:rPr lang="en-US" sz="1200" dirty="0"/>
              <a:t>        "height": 300,</a:t>
            </a:r>
          </a:p>
          <a:p>
            <a:r>
              <a:rPr lang="en-US" sz="1200" dirty="0"/>
              <a:t>        "width": 239,</a:t>
            </a:r>
          </a:p>
          <a:p>
            <a:r>
              <a:rPr lang="en-US" sz="1200" dirty="0"/>
              <a:t>        "format": "Jpeg"</a:t>
            </a:r>
          </a:p>
          <a:p>
            <a:r>
              <a:rPr lang="en-US" sz="1200" dirty="0"/>
              <a:t>    }</a:t>
            </a:r>
          </a:p>
          <a:p>
            <a:r>
              <a:rPr lang="en-US" sz="1200" dirty="0"/>
              <a:t>}</a:t>
            </a:r>
          </a:p>
        </p:txBody>
      </p:sp>
      <p:pic>
        <p:nvPicPr>
          <p:cNvPr id="13" name="Picture 12">
            <a:extLst>
              <a:ext uri="{FF2B5EF4-FFF2-40B4-BE49-F238E27FC236}">
                <a16:creationId xmlns:a16="http://schemas.microsoft.com/office/drawing/2014/main" id="{82E42D4A-EA1E-4AB2-8884-FFA8F19BDED3}"/>
              </a:ext>
            </a:extLst>
          </p:cNvPr>
          <p:cNvPicPr>
            <a:picLocks noChangeAspect="1"/>
          </p:cNvPicPr>
          <p:nvPr/>
        </p:nvPicPr>
        <p:blipFill>
          <a:blip r:embed="rId2"/>
          <a:stretch>
            <a:fillRect/>
          </a:stretch>
        </p:blipFill>
        <p:spPr>
          <a:xfrm>
            <a:off x="7585977" y="1719951"/>
            <a:ext cx="3271839" cy="4106911"/>
          </a:xfrm>
          <a:prstGeom prst="rect">
            <a:avLst/>
          </a:prstGeom>
        </p:spPr>
      </p:pic>
    </p:spTree>
    <p:extLst>
      <p:ext uri="{BB962C8B-B14F-4D97-AF65-F5344CB8AC3E}">
        <p14:creationId xmlns:p14="http://schemas.microsoft.com/office/powerpoint/2010/main" val="18813828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Computer Vision APIs – Detecting Other Aspects</a:t>
            </a:r>
          </a:p>
        </p:txBody>
      </p:sp>
      <p:sp>
        <p:nvSpPr>
          <p:cNvPr id="3" name="Rectangle 2">
            <a:extLst>
              <a:ext uri="{FF2B5EF4-FFF2-40B4-BE49-F238E27FC236}">
                <a16:creationId xmlns:a16="http://schemas.microsoft.com/office/drawing/2014/main" id="{06169330-8BC0-4EF8-A8DC-30800C45E472}"/>
              </a:ext>
            </a:extLst>
          </p:cNvPr>
          <p:cNvSpPr/>
          <p:nvPr/>
        </p:nvSpPr>
        <p:spPr>
          <a:xfrm>
            <a:off x="828869" y="1442947"/>
            <a:ext cx="10534261" cy="3623300"/>
          </a:xfrm>
          <a:prstGeom prst="rect">
            <a:avLst/>
          </a:prstGeom>
        </p:spPr>
        <p:txBody>
          <a:bodyPr wrap="square">
            <a:spAutoFit/>
          </a:bodyPr>
          <a:lstStyle/>
          <a:p>
            <a:pPr marL="285750" indent="-285750">
              <a:buFont typeface="Arial" panose="020B0604020202020204" pitchFamily="34" charset="0"/>
              <a:buChar char="•"/>
            </a:pPr>
            <a:r>
              <a:rPr lang="en-US" dirty="0"/>
              <a:t>Computer Vision can determine whether an image is black &amp; white or color and, for color images, identify the dominant and accent colors.</a:t>
            </a:r>
          </a:p>
          <a:p>
            <a:endParaRPr lang="en-US" dirty="0"/>
          </a:p>
          <a:p>
            <a:pPr marL="285750" indent="-285750">
              <a:buFont typeface="Arial" panose="020B0604020202020204" pitchFamily="34" charset="0"/>
              <a:buChar char="•"/>
            </a:pPr>
            <a:r>
              <a:rPr lang="en-US" dirty="0"/>
              <a:t>Computer Vision can also detect adult material in images. Content flags are applied with a score between zero and one with values closer to 1 representing a greater confidence that the content is adult oriented*.</a:t>
            </a:r>
            <a:br>
              <a:rPr lang="en-US" dirty="0"/>
            </a:br>
            <a:endParaRPr lang="en-US" dirty="0"/>
          </a:p>
          <a:p>
            <a:pPr lvl="1"/>
            <a:endParaRPr lang="en-US" dirty="0"/>
          </a:p>
          <a:p>
            <a:pPr lvl="1"/>
            <a:endParaRPr lang="en-US" dirty="0"/>
          </a:p>
          <a:p>
            <a:pPr lvl="1"/>
            <a:endParaRPr lang="en-US" dirty="0"/>
          </a:p>
          <a:p>
            <a:pPr lvl="1"/>
            <a:endParaRPr lang="en-US" dirty="0"/>
          </a:p>
          <a:p>
            <a:pPr lvl="1"/>
            <a:r>
              <a:rPr lang="en-US" dirty="0"/>
              <a:t>*also offered by the Azure Content Moderator service</a:t>
            </a:r>
          </a:p>
          <a:p>
            <a:pPr marL="742933" lvl="1" indent="-285750">
              <a:buFont typeface="Arial" panose="020B0604020202020204" pitchFamily="34" charset="0"/>
              <a:buChar char="•"/>
            </a:pPr>
            <a:endParaRPr lang="en-US" dirty="0"/>
          </a:p>
        </p:txBody>
      </p:sp>
      <p:grpSp>
        <p:nvGrpSpPr>
          <p:cNvPr id="8" name="Group 7">
            <a:extLst>
              <a:ext uri="{FF2B5EF4-FFF2-40B4-BE49-F238E27FC236}">
                <a16:creationId xmlns:a16="http://schemas.microsoft.com/office/drawing/2014/main" id="{9808712D-CF18-4851-A2CE-43963E66B694}"/>
              </a:ext>
            </a:extLst>
          </p:cNvPr>
          <p:cNvGrpSpPr/>
          <p:nvPr/>
        </p:nvGrpSpPr>
        <p:grpSpPr>
          <a:xfrm>
            <a:off x="11040672" y="457200"/>
            <a:ext cx="1151328" cy="1539755"/>
            <a:chOff x="5918167" y="1604661"/>
            <a:chExt cx="355667" cy="436256"/>
          </a:xfrm>
        </p:grpSpPr>
        <p:sp>
          <p:nvSpPr>
            <p:cNvPr id="9" name="TextBox 8">
              <a:extLst>
                <a:ext uri="{FF2B5EF4-FFF2-40B4-BE49-F238E27FC236}">
                  <a16:creationId xmlns:a16="http://schemas.microsoft.com/office/drawing/2014/main" id="{BED81099-985C-4D73-856F-63DC4AB60231}"/>
                </a:ext>
              </a:extLst>
            </p:cNvPr>
            <p:cNvSpPr txBox="1"/>
            <p:nvPr/>
          </p:nvSpPr>
          <p:spPr>
            <a:xfrm>
              <a:off x="5918167" y="1883951"/>
              <a:ext cx="355667" cy="156966"/>
            </a:xfrm>
            <a:prstGeom prst="rect">
              <a:avLst/>
            </a:prstGeom>
            <a:noFill/>
          </p:spPr>
          <p:txBody>
            <a:bodyPr wrap="square" lIns="0" tIns="0" rIns="0" bIns="0" rtlCol="0">
              <a:spAutoFit/>
            </a:bodyPr>
            <a:lstStyle/>
            <a:p>
              <a:pPr algn="ctr" defTabSz="713023">
                <a:spcBef>
                  <a:spcPts val="918"/>
                </a:spcBef>
                <a:spcAft>
                  <a:spcPts val="918"/>
                </a:spcAft>
                <a:defRPr/>
              </a:pPr>
              <a:r>
                <a:rPr lang="en-US" sz="1020" kern="0" dirty="0">
                  <a:ln w="3175">
                    <a:noFill/>
                  </a:ln>
                  <a:solidFill>
                    <a:srgbClr val="0078D4"/>
                  </a:solidFill>
                  <a:latin typeface="Segoe UI" panose="020B0502040204020203" pitchFamily="34" charset="0"/>
                  <a:cs typeface="Segoe UI" panose="020B0502040204020203" pitchFamily="34" charset="0"/>
                </a:rPr>
                <a:t>Vision</a:t>
              </a:r>
            </a:p>
          </p:txBody>
        </p:sp>
        <p:grpSp>
          <p:nvGrpSpPr>
            <p:cNvPr id="10" name="Group 9">
              <a:extLst>
                <a:ext uri="{FF2B5EF4-FFF2-40B4-BE49-F238E27FC236}">
                  <a16:creationId xmlns:a16="http://schemas.microsoft.com/office/drawing/2014/main" id="{B1EC42A5-A7BB-49EC-86D9-2AFE9572F557}"/>
                </a:ext>
              </a:extLst>
            </p:cNvPr>
            <p:cNvGrpSpPr/>
            <p:nvPr/>
          </p:nvGrpSpPr>
          <p:grpSpPr>
            <a:xfrm>
              <a:off x="5921880" y="1604661"/>
              <a:ext cx="348239" cy="193221"/>
              <a:chOff x="6827151" y="1675311"/>
              <a:chExt cx="341442" cy="189450"/>
            </a:xfrm>
          </p:grpSpPr>
          <p:sp>
            <p:nvSpPr>
              <p:cNvPr id="11" name="eye_2">
                <a:extLst>
                  <a:ext uri="{FF2B5EF4-FFF2-40B4-BE49-F238E27FC236}">
                    <a16:creationId xmlns:a16="http://schemas.microsoft.com/office/drawing/2014/main" id="{B44A082A-309A-446E-B99D-051C1F4F5E91}"/>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1A1A1A"/>
                  </a:solidFill>
                  <a:latin typeface="Segoe UI"/>
                </a:endParaRPr>
              </a:p>
            </p:txBody>
          </p:sp>
          <p:sp>
            <p:nvSpPr>
              <p:cNvPr id="12" name="Oval 11">
                <a:extLst>
                  <a:ext uri="{FF2B5EF4-FFF2-40B4-BE49-F238E27FC236}">
                    <a16:creationId xmlns:a16="http://schemas.microsoft.com/office/drawing/2014/main" id="{EA8C7DFB-6A68-4605-A828-5905D45F69D6}"/>
                  </a:ext>
                </a:extLst>
              </p:cNvPr>
              <p:cNvSpPr/>
              <p:nvPr/>
            </p:nvSpPr>
            <p:spPr bwMode="auto">
              <a:xfrm>
                <a:off x="6909426" y="1681590"/>
                <a:ext cx="176892" cy="176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eye_2">
                <a:extLst>
                  <a:ext uri="{FF2B5EF4-FFF2-40B4-BE49-F238E27FC236}">
                    <a16:creationId xmlns:a16="http://schemas.microsoft.com/office/drawing/2014/main" id="{36B9E07F-C0B2-4C97-BEBF-D5F922621B6A}"/>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1A1A1A"/>
                  </a:solidFill>
                  <a:latin typeface="Segoe UI"/>
                </a:endParaRPr>
              </a:p>
            </p:txBody>
          </p:sp>
        </p:grpSp>
      </p:grpSp>
    </p:spTree>
    <p:extLst>
      <p:ext uri="{BB962C8B-B14F-4D97-AF65-F5344CB8AC3E}">
        <p14:creationId xmlns:p14="http://schemas.microsoft.com/office/powerpoint/2010/main" val="2961453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Computer Vision APIs – Recognize Text</a:t>
            </a:r>
          </a:p>
        </p:txBody>
      </p:sp>
      <p:sp>
        <p:nvSpPr>
          <p:cNvPr id="3" name="Rectangle 2">
            <a:extLst>
              <a:ext uri="{FF2B5EF4-FFF2-40B4-BE49-F238E27FC236}">
                <a16:creationId xmlns:a16="http://schemas.microsoft.com/office/drawing/2014/main" id="{06169330-8BC0-4EF8-A8DC-30800C45E472}"/>
              </a:ext>
            </a:extLst>
          </p:cNvPr>
          <p:cNvSpPr/>
          <p:nvPr/>
        </p:nvSpPr>
        <p:spPr>
          <a:xfrm>
            <a:off x="828869" y="1442947"/>
            <a:ext cx="10534261" cy="1450397"/>
          </a:xfrm>
          <a:prstGeom prst="rect">
            <a:avLst/>
          </a:prstGeom>
        </p:spPr>
        <p:txBody>
          <a:bodyPr wrap="square">
            <a:spAutoFit/>
          </a:bodyPr>
          <a:lstStyle/>
          <a:p>
            <a:pPr marL="285750" indent="-285750">
              <a:buFont typeface="Arial" panose="020B0604020202020204" pitchFamily="34" charset="0"/>
              <a:buChar char="•"/>
            </a:pPr>
            <a:r>
              <a:rPr lang="en-US" dirty="0"/>
              <a:t>Read API - detects textual content in the supplied images and converts identified text into a machine-readable character stream.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Optical Character Recognition (OCR) - this feature is similar to the Read API but it operates synchronously and is not really optimized to perform OCR on large documents.</a:t>
            </a:r>
          </a:p>
        </p:txBody>
      </p:sp>
      <p:grpSp>
        <p:nvGrpSpPr>
          <p:cNvPr id="8" name="Group 7">
            <a:extLst>
              <a:ext uri="{FF2B5EF4-FFF2-40B4-BE49-F238E27FC236}">
                <a16:creationId xmlns:a16="http://schemas.microsoft.com/office/drawing/2014/main" id="{9808712D-CF18-4851-A2CE-43963E66B694}"/>
              </a:ext>
            </a:extLst>
          </p:cNvPr>
          <p:cNvGrpSpPr/>
          <p:nvPr/>
        </p:nvGrpSpPr>
        <p:grpSpPr>
          <a:xfrm>
            <a:off x="11040672" y="457200"/>
            <a:ext cx="1151328" cy="1539755"/>
            <a:chOff x="5918167" y="1604661"/>
            <a:chExt cx="355667" cy="436256"/>
          </a:xfrm>
        </p:grpSpPr>
        <p:sp>
          <p:nvSpPr>
            <p:cNvPr id="9" name="TextBox 8">
              <a:extLst>
                <a:ext uri="{FF2B5EF4-FFF2-40B4-BE49-F238E27FC236}">
                  <a16:creationId xmlns:a16="http://schemas.microsoft.com/office/drawing/2014/main" id="{BED81099-985C-4D73-856F-63DC4AB60231}"/>
                </a:ext>
              </a:extLst>
            </p:cNvPr>
            <p:cNvSpPr txBox="1"/>
            <p:nvPr/>
          </p:nvSpPr>
          <p:spPr>
            <a:xfrm>
              <a:off x="5918167" y="1883951"/>
              <a:ext cx="355667" cy="156966"/>
            </a:xfrm>
            <a:prstGeom prst="rect">
              <a:avLst/>
            </a:prstGeom>
            <a:noFill/>
          </p:spPr>
          <p:txBody>
            <a:bodyPr wrap="square" lIns="0" tIns="0" rIns="0" bIns="0" rtlCol="0">
              <a:spAutoFit/>
            </a:bodyPr>
            <a:lstStyle/>
            <a:p>
              <a:pPr algn="ctr" defTabSz="713023">
                <a:spcBef>
                  <a:spcPts val="918"/>
                </a:spcBef>
                <a:spcAft>
                  <a:spcPts val="918"/>
                </a:spcAft>
                <a:defRPr/>
              </a:pPr>
              <a:r>
                <a:rPr lang="en-US" sz="1020" kern="0" dirty="0">
                  <a:ln w="3175">
                    <a:noFill/>
                  </a:ln>
                  <a:solidFill>
                    <a:srgbClr val="0078D4"/>
                  </a:solidFill>
                  <a:latin typeface="Segoe UI" panose="020B0502040204020203" pitchFamily="34" charset="0"/>
                  <a:cs typeface="Segoe UI" panose="020B0502040204020203" pitchFamily="34" charset="0"/>
                </a:rPr>
                <a:t>Vision</a:t>
              </a:r>
            </a:p>
          </p:txBody>
        </p:sp>
        <p:grpSp>
          <p:nvGrpSpPr>
            <p:cNvPr id="10" name="Group 9">
              <a:extLst>
                <a:ext uri="{FF2B5EF4-FFF2-40B4-BE49-F238E27FC236}">
                  <a16:creationId xmlns:a16="http://schemas.microsoft.com/office/drawing/2014/main" id="{B1EC42A5-A7BB-49EC-86D9-2AFE9572F557}"/>
                </a:ext>
              </a:extLst>
            </p:cNvPr>
            <p:cNvGrpSpPr/>
            <p:nvPr/>
          </p:nvGrpSpPr>
          <p:grpSpPr>
            <a:xfrm>
              <a:off x="5921880" y="1604661"/>
              <a:ext cx="348239" cy="193221"/>
              <a:chOff x="6827151" y="1675311"/>
              <a:chExt cx="341442" cy="189450"/>
            </a:xfrm>
          </p:grpSpPr>
          <p:sp>
            <p:nvSpPr>
              <p:cNvPr id="11" name="eye_2">
                <a:extLst>
                  <a:ext uri="{FF2B5EF4-FFF2-40B4-BE49-F238E27FC236}">
                    <a16:creationId xmlns:a16="http://schemas.microsoft.com/office/drawing/2014/main" id="{B44A082A-309A-446E-B99D-051C1F4F5E91}"/>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1A1A1A"/>
                  </a:solidFill>
                  <a:latin typeface="Segoe UI"/>
                </a:endParaRPr>
              </a:p>
            </p:txBody>
          </p:sp>
          <p:sp>
            <p:nvSpPr>
              <p:cNvPr id="12" name="Oval 11">
                <a:extLst>
                  <a:ext uri="{FF2B5EF4-FFF2-40B4-BE49-F238E27FC236}">
                    <a16:creationId xmlns:a16="http://schemas.microsoft.com/office/drawing/2014/main" id="{EA8C7DFB-6A68-4605-A828-5905D45F69D6}"/>
                  </a:ext>
                </a:extLst>
              </p:cNvPr>
              <p:cNvSpPr/>
              <p:nvPr/>
            </p:nvSpPr>
            <p:spPr bwMode="auto">
              <a:xfrm>
                <a:off x="6909426" y="1681590"/>
                <a:ext cx="176892" cy="176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eye_2">
                <a:extLst>
                  <a:ext uri="{FF2B5EF4-FFF2-40B4-BE49-F238E27FC236}">
                    <a16:creationId xmlns:a16="http://schemas.microsoft.com/office/drawing/2014/main" id="{36B9E07F-C0B2-4C97-BEBF-D5F922621B6A}"/>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1A1A1A"/>
                  </a:solidFill>
                  <a:latin typeface="Segoe UI"/>
                </a:endParaRPr>
              </a:p>
            </p:txBody>
          </p:sp>
        </p:grpSp>
      </p:grpSp>
    </p:spTree>
    <p:extLst>
      <p:ext uri="{BB962C8B-B14F-4D97-AF65-F5344CB8AC3E}">
        <p14:creationId xmlns:p14="http://schemas.microsoft.com/office/powerpoint/2010/main" val="1501330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Introducing Speech</a:t>
            </a:r>
          </a:p>
        </p:txBody>
      </p:sp>
      <p:sp>
        <p:nvSpPr>
          <p:cNvPr id="3" name="Rectangle 2">
            <a:extLst>
              <a:ext uri="{FF2B5EF4-FFF2-40B4-BE49-F238E27FC236}">
                <a16:creationId xmlns:a16="http://schemas.microsoft.com/office/drawing/2014/main" id="{06169330-8BC0-4EF8-A8DC-30800C45E472}"/>
              </a:ext>
            </a:extLst>
          </p:cNvPr>
          <p:cNvSpPr/>
          <p:nvPr/>
        </p:nvSpPr>
        <p:spPr>
          <a:xfrm>
            <a:off x="748080" y="2096343"/>
            <a:ext cx="10534261" cy="2359107"/>
          </a:xfrm>
          <a:prstGeom prst="rect">
            <a:avLst/>
          </a:prstGeom>
        </p:spPr>
        <p:txBody>
          <a:bodyPr wrap="square">
            <a:spAutoFit/>
          </a:bodyPr>
          <a:lstStyle/>
          <a:p>
            <a:r>
              <a:rPr lang="en-US" dirty="0"/>
              <a:t>The speech APIs that are a part of the Azure Cognitive Services, provide specific functionality that can help your applications to work with speech</a:t>
            </a:r>
          </a:p>
          <a:p>
            <a:endParaRPr lang="en-US" sz="1600" b="1" u="sng" dirty="0"/>
          </a:p>
          <a:p>
            <a:pPr marL="285750" indent="-285750">
              <a:buFont typeface="Arial" panose="020B0604020202020204" pitchFamily="34" charset="0"/>
              <a:buChar char="•"/>
            </a:pPr>
            <a:r>
              <a:rPr lang="en-US" sz="1600" b="1" u="sng" dirty="0"/>
              <a:t>Text-to-speech</a:t>
            </a:r>
            <a:br>
              <a:rPr lang="en-US" sz="1600" b="1" u="sng" dirty="0"/>
            </a:br>
            <a:endParaRPr lang="en-US" sz="1600" dirty="0"/>
          </a:p>
          <a:p>
            <a:pPr marL="285750" indent="-285750">
              <a:buFont typeface="Arial" panose="020B0604020202020204" pitchFamily="34" charset="0"/>
              <a:buChar char="•"/>
            </a:pPr>
            <a:r>
              <a:rPr lang="en-US" sz="1600" b="1" u="sng" dirty="0"/>
              <a:t>Speech-to-text</a:t>
            </a:r>
            <a:br>
              <a:rPr lang="en-US" sz="1600" b="1" u="sng" dirty="0"/>
            </a:br>
            <a:endParaRPr lang="en-US" sz="1600" dirty="0"/>
          </a:p>
          <a:p>
            <a:pPr marL="285750" indent="-285750">
              <a:buFont typeface="Arial" panose="020B0604020202020204" pitchFamily="34" charset="0"/>
              <a:buChar char="•"/>
            </a:pPr>
            <a:r>
              <a:rPr lang="en-US" sz="1600" b="1" u="sng" dirty="0"/>
              <a:t>Speech translation</a:t>
            </a:r>
            <a:br>
              <a:rPr lang="en-US" sz="1600" dirty="0"/>
            </a:br>
            <a:endParaRPr lang="en-US" sz="1600" b="0" dirty="0">
              <a:effectLst/>
            </a:endParaRPr>
          </a:p>
        </p:txBody>
      </p:sp>
      <p:grpSp>
        <p:nvGrpSpPr>
          <p:cNvPr id="5" name="Group 4">
            <a:extLst>
              <a:ext uri="{FF2B5EF4-FFF2-40B4-BE49-F238E27FC236}">
                <a16:creationId xmlns:a16="http://schemas.microsoft.com/office/drawing/2014/main" id="{B401F141-1C2D-4A50-A99B-2D27176638F6}"/>
              </a:ext>
            </a:extLst>
          </p:cNvPr>
          <p:cNvGrpSpPr/>
          <p:nvPr/>
        </p:nvGrpSpPr>
        <p:grpSpPr>
          <a:xfrm>
            <a:off x="10866618" y="457200"/>
            <a:ext cx="1474237" cy="1311257"/>
            <a:chOff x="5694194" y="1030727"/>
            <a:chExt cx="539859" cy="427293"/>
          </a:xfrm>
        </p:grpSpPr>
        <p:sp>
          <p:nvSpPr>
            <p:cNvPr id="6" name="TextBox 5">
              <a:extLst>
                <a:ext uri="{FF2B5EF4-FFF2-40B4-BE49-F238E27FC236}">
                  <a16:creationId xmlns:a16="http://schemas.microsoft.com/office/drawing/2014/main" id="{334D67DF-F6EC-41E4-A7DB-5D9165403214}"/>
                </a:ext>
              </a:extLst>
            </p:cNvPr>
            <p:cNvSpPr txBox="1"/>
            <p:nvPr/>
          </p:nvSpPr>
          <p:spPr>
            <a:xfrm>
              <a:off x="5694194" y="1297929"/>
              <a:ext cx="539859" cy="160091"/>
            </a:xfrm>
            <a:prstGeom prst="rect">
              <a:avLst/>
            </a:prstGeom>
            <a:noFill/>
          </p:spPr>
          <p:txBody>
            <a:bodyPr wrap="square" lIns="0" tIns="0" rIns="0" bIns="0" rtlCol="0">
              <a:spAutoFit/>
            </a:bodyPr>
            <a:lstStyle/>
            <a:p>
              <a:pPr algn="ctr" defTabSz="713023">
                <a:spcBef>
                  <a:spcPts val="918"/>
                </a:spcBef>
                <a:spcAft>
                  <a:spcPts val="918"/>
                </a:spcAft>
                <a:defRPr/>
              </a:pPr>
              <a:r>
                <a:rPr lang="en-US" sz="1020" kern="0" dirty="0">
                  <a:ln w="3175">
                    <a:noFill/>
                  </a:ln>
                  <a:solidFill>
                    <a:srgbClr val="0078D4"/>
                  </a:solidFill>
                  <a:latin typeface="Segoe UI" panose="020B0502040204020203" pitchFamily="34" charset="0"/>
                  <a:cs typeface="Segoe UI" panose="020B0502040204020203" pitchFamily="34" charset="0"/>
                </a:rPr>
                <a:t>Speech</a:t>
              </a:r>
            </a:p>
          </p:txBody>
        </p:sp>
        <p:sp>
          <p:nvSpPr>
            <p:cNvPr id="7" name="Rounded Rectangular Callout 243">
              <a:extLst>
                <a:ext uri="{FF2B5EF4-FFF2-40B4-BE49-F238E27FC236}">
                  <a16:creationId xmlns:a16="http://schemas.microsoft.com/office/drawing/2014/main" id="{25F0C000-BB72-47ED-B72D-8064B9087018}"/>
                </a:ext>
              </a:extLst>
            </p:cNvPr>
            <p:cNvSpPr/>
            <p:nvPr/>
          </p:nvSpPr>
          <p:spPr bwMode="auto">
            <a:xfrm>
              <a:off x="5843693" y="1030727"/>
              <a:ext cx="252307" cy="169045"/>
            </a:xfrm>
            <a:prstGeom prst="wedgeRoundRectCallout">
              <a:avLst>
                <a:gd name="adj1" fmla="val 30853"/>
                <a:gd name="adj2" fmla="val 79643"/>
                <a:gd name="adj3" fmla="val 16667"/>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solidFill>
                    <a:srgbClr val="0078D4"/>
                  </a:solidFill>
                  <a:latin typeface="Segoe UI"/>
                  <a:ea typeface="Segoe UI" pitchFamily="34" charset="0"/>
                  <a:cs typeface="Segoe UI" pitchFamily="34" charset="0"/>
                </a:rPr>
                <a:t>…</a:t>
              </a:r>
            </a:p>
          </p:txBody>
        </p:sp>
      </p:grpSp>
    </p:spTree>
    <p:extLst>
      <p:ext uri="{BB962C8B-B14F-4D97-AF65-F5344CB8AC3E}">
        <p14:creationId xmlns:p14="http://schemas.microsoft.com/office/powerpoint/2010/main" val="17128981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Text-to-Speech</a:t>
            </a:r>
          </a:p>
        </p:txBody>
      </p:sp>
      <p:sp>
        <p:nvSpPr>
          <p:cNvPr id="3" name="Rectangle 2">
            <a:extLst>
              <a:ext uri="{FF2B5EF4-FFF2-40B4-BE49-F238E27FC236}">
                <a16:creationId xmlns:a16="http://schemas.microsoft.com/office/drawing/2014/main" id="{06169330-8BC0-4EF8-A8DC-30800C45E472}"/>
              </a:ext>
            </a:extLst>
          </p:cNvPr>
          <p:cNvSpPr/>
          <p:nvPr/>
        </p:nvSpPr>
        <p:spPr>
          <a:xfrm>
            <a:off x="828869" y="1522817"/>
            <a:ext cx="10534261" cy="3170099"/>
          </a:xfrm>
          <a:prstGeom prst="rect">
            <a:avLst/>
          </a:prstGeom>
        </p:spPr>
        <p:txBody>
          <a:bodyPr wrap="square">
            <a:spAutoFit/>
          </a:bodyPr>
          <a:lstStyle/>
          <a:p>
            <a:pPr marL="342900" indent="-342900">
              <a:buFont typeface="Arial" panose="020B0604020202020204" pitchFamily="34" charset="0"/>
              <a:buChar char="•"/>
            </a:pPr>
            <a:r>
              <a:rPr lang="en-US" sz="2000" dirty="0"/>
              <a:t>Provides neural text-to-speech voices nearly indistinguishable from human speech (English).</a:t>
            </a:r>
            <a:br>
              <a:rPr lang="en-US" sz="2000" dirty="0"/>
            </a:br>
            <a:endParaRPr lang="en-US" sz="2000" dirty="0"/>
          </a:p>
          <a:p>
            <a:pPr marL="342900" indent="-342900">
              <a:buFont typeface="Arial" panose="020B0604020202020204" pitchFamily="34" charset="0"/>
              <a:buChar char="•"/>
            </a:pPr>
            <a:r>
              <a:rPr lang="en-US" sz="2000" dirty="0"/>
              <a:t>Convert text to natural-sounding speech.</a:t>
            </a:r>
            <a:br>
              <a:rPr lang="en-US" sz="2000" dirty="0"/>
            </a:br>
            <a:endParaRPr lang="en-US" sz="2000" dirty="0"/>
          </a:p>
          <a:p>
            <a:pPr marL="342900" indent="-342900">
              <a:buFont typeface="Arial" panose="020B0604020202020204" pitchFamily="34" charset="0"/>
              <a:buChar char="•"/>
            </a:pPr>
            <a:r>
              <a:rPr lang="en-US" sz="2000" dirty="0"/>
              <a:t>Offer multiple genders and/or dialects for many supported languages.</a:t>
            </a:r>
            <a:br>
              <a:rPr lang="en-US" sz="2000" dirty="0"/>
            </a:br>
            <a:endParaRPr lang="en-US" sz="2000" dirty="0"/>
          </a:p>
          <a:p>
            <a:pPr marL="342900" indent="-342900">
              <a:buFont typeface="Arial" panose="020B0604020202020204" pitchFamily="34" charset="0"/>
              <a:buChar char="•"/>
            </a:pPr>
            <a:r>
              <a:rPr lang="en-US" sz="2000" dirty="0"/>
              <a:t>Support plain text input or Speech Synthesis Markup Language (SSML).</a:t>
            </a:r>
          </a:p>
          <a:p>
            <a:br>
              <a:rPr lang="en-US" sz="2000" dirty="0"/>
            </a:br>
            <a:endParaRPr lang="en-US" sz="2000" b="0" dirty="0">
              <a:effectLst/>
            </a:endParaRPr>
          </a:p>
        </p:txBody>
      </p:sp>
      <p:grpSp>
        <p:nvGrpSpPr>
          <p:cNvPr id="6" name="Group 5">
            <a:extLst>
              <a:ext uri="{FF2B5EF4-FFF2-40B4-BE49-F238E27FC236}">
                <a16:creationId xmlns:a16="http://schemas.microsoft.com/office/drawing/2014/main" id="{F21FCA78-CE59-4AF4-AAE6-D6317EF8AA76}"/>
              </a:ext>
            </a:extLst>
          </p:cNvPr>
          <p:cNvGrpSpPr/>
          <p:nvPr/>
        </p:nvGrpSpPr>
        <p:grpSpPr>
          <a:xfrm>
            <a:off x="10866618" y="457200"/>
            <a:ext cx="1474237" cy="1311257"/>
            <a:chOff x="5694194" y="1030727"/>
            <a:chExt cx="539859" cy="427293"/>
          </a:xfrm>
        </p:grpSpPr>
        <p:sp>
          <p:nvSpPr>
            <p:cNvPr id="4" name="TextBox 3">
              <a:extLst>
                <a:ext uri="{FF2B5EF4-FFF2-40B4-BE49-F238E27FC236}">
                  <a16:creationId xmlns:a16="http://schemas.microsoft.com/office/drawing/2014/main" id="{64393B96-FB39-413B-9289-AFBBBA98661A}"/>
                </a:ext>
              </a:extLst>
            </p:cNvPr>
            <p:cNvSpPr txBox="1"/>
            <p:nvPr/>
          </p:nvSpPr>
          <p:spPr>
            <a:xfrm>
              <a:off x="5694194" y="1297929"/>
              <a:ext cx="539859" cy="160091"/>
            </a:xfrm>
            <a:prstGeom prst="rect">
              <a:avLst/>
            </a:prstGeom>
            <a:noFill/>
          </p:spPr>
          <p:txBody>
            <a:bodyPr wrap="square" lIns="0" tIns="0" rIns="0" bIns="0" rtlCol="0">
              <a:spAutoFit/>
            </a:bodyPr>
            <a:lstStyle/>
            <a:p>
              <a:pPr algn="ctr" defTabSz="713023">
                <a:spcBef>
                  <a:spcPts val="918"/>
                </a:spcBef>
                <a:spcAft>
                  <a:spcPts val="918"/>
                </a:spcAft>
                <a:defRPr/>
              </a:pPr>
              <a:r>
                <a:rPr lang="en-US" sz="1020" kern="0" dirty="0">
                  <a:ln w="3175">
                    <a:noFill/>
                  </a:ln>
                  <a:solidFill>
                    <a:srgbClr val="0078D4"/>
                  </a:solidFill>
                  <a:latin typeface="Segoe UI" panose="020B0502040204020203" pitchFamily="34" charset="0"/>
                  <a:cs typeface="Segoe UI" panose="020B0502040204020203" pitchFamily="34" charset="0"/>
                </a:rPr>
                <a:t>Speech</a:t>
              </a:r>
            </a:p>
          </p:txBody>
        </p:sp>
        <p:sp>
          <p:nvSpPr>
            <p:cNvPr id="5" name="Rounded Rectangular Callout 243">
              <a:extLst>
                <a:ext uri="{FF2B5EF4-FFF2-40B4-BE49-F238E27FC236}">
                  <a16:creationId xmlns:a16="http://schemas.microsoft.com/office/drawing/2014/main" id="{432121F1-F161-4EAB-B71B-9CF3F55FC652}"/>
                </a:ext>
              </a:extLst>
            </p:cNvPr>
            <p:cNvSpPr/>
            <p:nvPr/>
          </p:nvSpPr>
          <p:spPr bwMode="auto">
            <a:xfrm>
              <a:off x="5843693" y="1030727"/>
              <a:ext cx="252307" cy="169045"/>
            </a:xfrm>
            <a:prstGeom prst="wedgeRoundRectCallout">
              <a:avLst>
                <a:gd name="adj1" fmla="val 30853"/>
                <a:gd name="adj2" fmla="val 79643"/>
                <a:gd name="adj3" fmla="val 16667"/>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solidFill>
                    <a:srgbClr val="0078D4"/>
                  </a:solidFill>
                  <a:latin typeface="Segoe UI"/>
                  <a:ea typeface="Segoe UI" pitchFamily="34" charset="0"/>
                  <a:cs typeface="Segoe UI" pitchFamily="34" charset="0"/>
                </a:rPr>
                <a:t>…</a:t>
              </a:r>
            </a:p>
          </p:txBody>
        </p:sp>
      </p:grpSp>
    </p:spTree>
    <p:extLst>
      <p:ext uri="{BB962C8B-B14F-4D97-AF65-F5344CB8AC3E}">
        <p14:creationId xmlns:p14="http://schemas.microsoft.com/office/powerpoint/2010/main" val="3931012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Speech-to-Text</a:t>
            </a:r>
          </a:p>
        </p:txBody>
      </p:sp>
      <p:sp>
        <p:nvSpPr>
          <p:cNvPr id="3" name="Rectangle 2">
            <a:extLst>
              <a:ext uri="{FF2B5EF4-FFF2-40B4-BE49-F238E27FC236}">
                <a16:creationId xmlns:a16="http://schemas.microsoft.com/office/drawing/2014/main" id="{06169330-8BC0-4EF8-A8DC-30800C45E472}"/>
              </a:ext>
            </a:extLst>
          </p:cNvPr>
          <p:cNvSpPr/>
          <p:nvPr/>
        </p:nvSpPr>
        <p:spPr>
          <a:xfrm>
            <a:off x="828869" y="1522817"/>
            <a:ext cx="10534261" cy="3170099"/>
          </a:xfrm>
          <a:prstGeom prst="rect">
            <a:avLst/>
          </a:prstGeom>
        </p:spPr>
        <p:txBody>
          <a:bodyPr wrap="square">
            <a:spAutoFit/>
          </a:bodyPr>
          <a:lstStyle/>
          <a:p>
            <a:pPr marL="342900" indent="-342900">
              <a:buFont typeface="Arial" panose="020B0604020202020204" pitchFamily="34" charset="0"/>
              <a:buChar char="•"/>
            </a:pPr>
            <a:r>
              <a:rPr lang="en-US" sz="2000" dirty="0"/>
              <a:t>Transcribe continuous real-time speech into text.</a:t>
            </a:r>
            <a:br>
              <a:rPr lang="en-US" sz="2000" dirty="0"/>
            </a:br>
            <a:endParaRPr lang="en-US" sz="2000" dirty="0"/>
          </a:p>
          <a:p>
            <a:pPr marL="342900" indent="-342900">
              <a:buFont typeface="Arial" panose="020B0604020202020204" pitchFamily="34" charset="0"/>
              <a:buChar char="•"/>
            </a:pPr>
            <a:r>
              <a:rPr lang="en-US" sz="2000" dirty="0"/>
              <a:t>Batch-transcribe speech from audio recordings.</a:t>
            </a:r>
            <a:br>
              <a:rPr lang="en-US" sz="2000" dirty="0"/>
            </a:br>
            <a:endParaRPr lang="en-US" sz="2000" dirty="0"/>
          </a:p>
          <a:p>
            <a:pPr marL="342900" indent="-342900">
              <a:buFont typeface="Arial" panose="020B0604020202020204" pitchFamily="34" charset="0"/>
              <a:buChar char="•"/>
            </a:pPr>
            <a:r>
              <a:rPr lang="en-US" sz="2000" dirty="0"/>
              <a:t>Support intermediate results, end-of-speech detection, automatic text formatting, and profanity masking.</a:t>
            </a:r>
            <a:br>
              <a:rPr lang="en-US" sz="2000" dirty="0"/>
            </a:br>
            <a:endParaRPr lang="en-US" sz="2000" dirty="0"/>
          </a:p>
          <a:p>
            <a:pPr marL="342900" indent="-342900">
              <a:buFont typeface="Arial" panose="020B0604020202020204" pitchFamily="34" charset="0"/>
              <a:buChar char="•"/>
            </a:pPr>
            <a:r>
              <a:rPr lang="en-US" sz="2000" dirty="0"/>
              <a:t>Call on Language Understanding (LUIS) to derive user intent from transcribed speech.</a:t>
            </a:r>
          </a:p>
          <a:p>
            <a:br>
              <a:rPr lang="en-US" sz="2000" dirty="0"/>
            </a:br>
            <a:endParaRPr lang="en-US" sz="2000" b="0" dirty="0">
              <a:effectLst/>
            </a:endParaRPr>
          </a:p>
        </p:txBody>
      </p:sp>
      <p:grpSp>
        <p:nvGrpSpPr>
          <p:cNvPr id="6" name="Group 5">
            <a:extLst>
              <a:ext uri="{FF2B5EF4-FFF2-40B4-BE49-F238E27FC236}">
                <a16:creationId xmlns:a16="http://schemas.microsoft.com/office/drawing/2014/main" id="{F21FCA78-CE59-4AF4-AAE6-D6317EF8AA76}"/>
              </a:ext>
            </a:extLst>
          </p:cNvPr>
          <p:cNvGrpSpPr/>
          <p:nvPr/>
        </p:nvGrpSpPr>
        <p:grpSpPr>
          <a:xfrm>
            <a:off x="10866618" y="457200"/>
            <a:ext cx="1474237" cy="1311257"/>
            <a:chOff x="5694194" y="1030727"/>
            <a:chExt cx="539859" cy="427293"/>
          </a:xfrm>
        </p:grpSpPr>
        <p:sp>
          <p:nvSpPr>
            <p:cNvPr id="4" name="TextBox 3">
              <a:extLst>
                <a:ext uri="{FF2B5EF4-FFF2-40B4-BE49-F238E27FC236}">
                  <a16:creationId xmlns:a16="http://schemas.microsoft.com/office/drawing/2014/main" id="{64393B96-FB39-413B-9289-AFBBBA98661A}"/>
                </a:ext>
              </a:extLst>
            </p:cNvPr>
            <p:cNvSpPr txBox="1"/>
            <p:nvPr/>
          </p:nvSpPr>
          <p:spPr>
            <a:xfrm>
              <a:off x="5694194" y="1297929"/>
              <a:ext cx="539859" cy="160091"/>
            </a:xfrm>
            <a:prstGeom prst="rect">
              <a:avLst/>
            </a:prstGeom>
            <a:noFill/>
          </p:spPr>
          <p:txBody>
            <a:bodyPr wrap="square" lIns="0" tIns="0" rIns="0" bIns="0" rtlCol="0">
              <a:spAutoFit/>
            </a:bodyPr>
            <a:lstStyle/>
            <a:p>
              <a:pPr algn="ctr" defTabSz="713023">
                <a:spcBef>
                  <a:spcPts val="918"/>
                </a:spcBef>
                <a:spcAft>
                  <a:spcPts val="918"/>
                </a:spcAft>
                <a:defRPr/>
              </a:pPr>
              <a:r>
                <a:rPr lang="en-US" sz="1020" kern="0" dirty="0">
                  <a:ln w="3175">
                    <a:noFill/>
                  </a:ln>
                  <a:solidFill>
                    <a:srgbClr val="0078D4"/>
                  </a:solidFill>
                  <a:latin typeface="Segoe UI" panose="020B0502040204020203" pitchFamily="34" charset="0"/>
                  <a:cs typeface="Segoe UI" panose="020B0502040204020203" pitchFamily="34" charset="0"/>
                </a:rPr>
                <a:t>Speech</a:t>
              </a:r>
            </a:p>
          </p:txBody>
        </p:sp>
        <p:sp>
          <p:nvSpPr>
            <p:cNvPr id="5" name="Rounded Rectangular Callout 243">
              <a:extLst>
                <a:ext uri="{FF2B5EF4-FFF2-40B4-BE49-F238E27FC236}">
                  <a16:creationId xmlns:a16="http://schemas.microsoft.com/office/drawing/2014/main" id="{432121F1-F161-4EAB-B71B-9CF3F55FC652}"/>
                </a:ext>
              </a:extLst>
            </p:cNvPr>
            <p:cNvSpPr/>
            <p:nvPr/>
          </p:nvSpPr>
          <p:spPr bwMode="auto">
            <a:xfrm>
              <a:off x="5843693" y="1030727"/>
              <a:ext cx="252307" cy="169045"/>
            </a:xfrm>
            <a:prstGeom prst="wedgeRoundRectCallout">
              <a:avLst>
                <a:gd name="adj1" fmla="val 30853"/>
                <a:gd name="adj2" fmla="val 79643"/>
                <a:gd name="adj3" fmla="val 16667"/>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solidFill>
                    <a:srgbClr val="0078D4"/>
                  </a:solidFill>
                  <a:latin typeface="Segoe UI"/>
                  <a:ea typeface="Segoe UI" pitchFamily="34" charset="0"/>
                  <a:cs typeface="Segoe UI" pitchFamily="34" charset="0"/>
                </a:rPr>
                <a:t>…</a:t>
              </a:r>
            </a:p>
          </p:txBody>
        </p:sp>
      </p:grpSp>
    </p:spTree>
    <p:extLst>
      <p:ext uri="{BB962C8B-B14F-4D97-AF65-F5344CB8AC3E}">
        <p14:creationId xmlns:p14="http://schemas.microsoft.com/office/powerpoint/2010/main" val="17189994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82222"/>
            <a:ext cx="4167887" cy="2769989"/>
          </a:xfrm>
        </p:spPr>
        <p:txBody>
          <a:bodyPr/>
          <a:lstStyle/>
          <a:p>
            <a:r>
              <a:rPr lang="en-US"/>
              <a:t>AI-100T01A</a:t>
            </a:r>
            <a:br>
              <a:rPr lang="en-US"/>
            </a:br>
            <a:br>
              <a:rPr lang="en-US"/>
            </a:br>
            <a:r>
              <a:rPr lang="en-US"/>
              <a:t>Module 01:</a:t>
            </a:r>
            <a:br>
              <a:rPr lang="en-US"/>
            </a:br>
            <a:r>
              <a:rPr lang="en-US"/>
              <a:t>Introducing Azure Cognitive Services</a:t>
            </a:r>
            <a:endParaRPr lang="en-US" dirty="0"/>
          </a:p>
        </p:txBody>
      </p:sp>
      <p:pic>
        <p:nvPicPr>
          <p:cNvPr id="5" name="Picture Placeholder 11">
            <a:extLst>
              <a:ext uri="{FF2B5EF4-FFF2-40B4-BE49-F238E27FC236}">
                <a16:creationId xmlns:a16="http://schemas.microsoft.com/office/drawing/2014/main" id="{9D10FD3D-21F3-4A0B-8527-87A9168AC7B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21506" y="10"/>
            <a:ext cx="5970494" cy="6857990"/>
          </a:xfrm>
          <a:prstGeom prst="rect">
            <a:avLst/>
          </a:prstGeom>
          <a:effectLst/>
        </p:spPr>
      </p:pic>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Speech Translation</a:t>
            </a:r>
          </a:p>
        </p:txBody>
      </p:sp>
      <p:sp>
        <p:nvSpPr>
          <p:cNvPr id="3" name="Rectangle 2">
            <a:extLst>
              <a:ext uri="{FF2B5EF4-FFF2-40B4-BE49-F238E27FC236}">
                <a16:creationId xmlns:a16="http://schemas.microsoft.com/office/drawing/2014/main" id="{06169330-8BC0-4EF8-A8DC-30800C45E472}"/>
              </a:ext>
            </a:extLst>
          </p:cNvPr>
          <p:cNvSpPr/>
          <p:nvPr/>
        </p:nvSpPr>
        <p:spPr>
          <a:xfrm>
            <a:off x="828869" y="1522817"/>
            <a:ext cx="10534261" cy="5016758"/>
          </a:xfrm>
          <a:prstGeom prst="rect">
            <a:avLst/>
          </a:prstGeom>
        </p:spPr>
        <p:txBody>
          <a:bodyPr wrap="square">
            <a:spAutoFit/>
          </a:bodyPr>
          <a:lstStyle/>
          <a:p>
            <a:r>
              <a:rPr lang="en-US" sz="2000" dirty="0"/>
              <a:t>Speech Translation is designed to perform </a:t>
            </a:r>
            <a:r>
              <a:rPr lang="en-US" sz="2000" b="1" dirty="0"/>
              <a:t>**real-time speech translation**</a:t>
            </a:r>
            <a:r>
              <a:rPr lang="en-US" sz="2000" dirty="0"/>
              <a:t> for scenarios such as:</a:t>
            </a:r>
            <a:br>
              <a:rPr lang="en-US" sz="2000" dirty="0"/>
            </a:br>
            <a:endParaRPr lang="en-US" sz="2000" dirty="0"/>
          </a:p>
          <a:p>
            <a:pPr marL="285750" indent="-285750">
              <a:buFont typeface="Arial" panose="020B0604020202020204" pitchFamily="34" charset="0"/>
              <a:buChar char="•"/>
            </a:pPr>
            <a:r>
              <a:rPr lang="en-US" sz="2000" dirty="0"/>
              <a:t>Live presentation translation</a:t>
            </a:r>
            <a:br>
              <a:rPr lang="en-US" sz="2000" dirty="0"/>
            </a:br>
            <a:endParaRPr lang="en-US" sz="2000" dirty="0"/>
          </a:p>
          <a:p>
            <a:pPr marL="285750" indent="-285750">
              <a:buFont typeface="Arial" panose="020B0604020202020204" pitchFamily="34" charset="0"/>
              <a:buChar char="•"/>
            </a:pPr>
            <a:r>
              <a:rPr lang="en-US" sz="2000" dirty="0"/>
              <a:t>In-person or remote translated communications</a:t>
            </a:r>
            <a:br>
              <a:rPr lang="en-US" sz="2000" dirty="0"/>
            </a:br>
            <a:endParaRPr lang="en-US" sz="2000" dirty="0"/>
          </a:p>
          <a:p>
            <a:pPr marL="285750" indent="-285750">
              <a:buFont typeface="Arial" panose="020B0604020202020204" pitchFamily="34" charset="0"/>
              <a:buChar char="•"/>
            </a:pPr>
            <a:r>
              <a:rPr lang="en-US" sz="2000" dirty="0"/>
              <a:t>Customer support</a:t>
            </a:r>
            <a:br>
              <a:rPr lang="en-US" sz="2000" dirty="0"/>
            </a:br>
            <a:endParaRPr lang="en-US" sz="2000" dirty="0"/>
          </a:p>
          <a:p>
            <a:pPr marL="285750" indent="-285750">
              <a:buFont typeface="Arial" panose="020B0604020202020204" pitchFamily="34" charset="0"/>
              <a:buChar char="•"/>
            </a:pPr>
            <a:r>
              <a:rPr lang="en-US" sz="2000" dirty="0"/>
              <a:t>Business intelligence</a:t>
            </a:r>
            <a:br>
              <a:rPr lang="en-US" sz="2000" dirty="0"/>
            </a:br>
            <a:endParaRPr lang="en-US" sz="2000" dirty="0"/>
          </a:p>
          <a:p>
            <a:pPr marL="285750" indent="-285750">
              <a:buFont typeface="Arial" panose="020B0604020202020204" pitchFamily="34" charset="0"/>
              <a:buChar char="•"/>
            </a:pPr>
            <a:r>
              <a:rPr lang="en-US" sz="2000" dirty="0"/>
              <a:t>Media subtitling</a:t>
            </a:r>
            <a:br>
              <a:rPr lang="en-US" sz="2000" dirty="0"/>
            </a:br>
            <a:endParaRPr lang="en-US" sz="2000" dirty="0"/>
          </a:p>
          <a:p>
            <a:pPr marL="285750" indent="-285750">
              <a:buFont typeface="Arial" panose="020B0604020202020204" pitchFamily="34" charset="0"/>
              <a:buChar char="•"/>
            </a:pPr>
            <a:r>
              <a:rPr lang="en-US" sz="2000" dirty="0"/>
              <a:t>Multilingual AI interactions</a:t>
            </a:r>
          </a:p>
          <a:p>
            <a:br>
              <a:rPr lang="en-US" sz="2000" dirty="0"/>
            </a:br>
            <a:endParaRPr lang="en-US" sz="2000" b="0" dirty="0">
              <a:effectLst/>
            </a:endParaRPr>
          </a:p>
        </p:txBody>
      </p:sp>
      <p:grpSp>
        <p:nvGrpSpPr>
          <p:cNvPr id="6" name="Group 5">
            <a:extLst>
              <a:ext uri="{FF2B5EF4-FFF2-40B4-BE49-F238E27FC236}">
                <a16:creationId xmlns:a16="http://schemas.microsoft.com/office/drawing/2014/main" id="{F21FCA78-CE59-4AF4-AAE6-D6317EF8AA76}"/>
              </a:ext>
            </a:extLst>
          </p:cNvPr>
          <p:cNvGrpSpPr/>
          <p:nvPr/>
        </p:nvGrpSpPr>
        <p:grpSpPr>
          <a:xfrm>
            <a:off x="10866618" y="457200"/>
            <a:ext cx="1474237" cy="1311257"/>
            <a:chOff x="5694194" y="1030727"/>
            <a:chExt cx="539859" cy="427293"/>
          </a:xfrm>
        </p:grpSpPr>
        <p:sp>
          <p:nvSpPr>
            <p:cNvPr id="4" name="TextBox 3">
              <a:extLst>
                <a:ext uri="{FF2B5EF4-FFF2-40B4-BE49-F238E27FC236}">
                  <a16:creationId xmlns:a16="http://schemas.microsoft.com/office/drawing/2014/main" id="{64393B96-FB39-413B-9289-AFBBBA98661A}"/>
                </a:ext>
              </a:extLst>
            </p:cNvPr>
            <p:cNvSpPr txBox="1"/>
            <p:nvPr/>
          </p:nvSpPr>
          <p:spPr>
            <a:xfrm>
              <a:off x="5694194" y="1297929"/>
              <a:ext cx="539859" cy="160091"/>
            </a:xfrm>
            <a:prstGeom prst="rect">
              <a:avLst/>
            </a:prstGeom>
            <a:noFill/>
          </p:spPr>
          <p:txBody>
            <a:bodyPr wrap="square" lIns="0" tIns="0" rIns="0" bIns="0" rtlCol="0">
              <a:spAutoFit/>
            </a:bodyPr>
            <a:lstStyle/>
            <a:p>
              <a:pPr algn="ctr" defTabSz="713023">
                <a:spcBef>
                  <a:spcPts val="918"/>
                </a:spcBef>
                <a:spcAft>
                  <a:spcPts val="918"/>
                </a:spcAft>
                <a:defRPr/>
              </a:pPr>
              <a:r>
                <a:rPr lang="en-US" sz="1020" kern="0" dirty="0">
                  <a:ln w="3175">
                    <a:noFill/>
                  </a:ln>
                  <a:solidFill>
                    <a:srgbClr val="0078D4"/>
                  </a:solidFill>
                  <a:latin typeface="Segoe UI" panose="020B0502040204020203" pitchFamily="34" charset="0"/>
                  <a:cs typeface="Segoe UI" panose="020B0502040204020203" pitchFamily="34" charset="0"/>
                </a:rPr>
                <a:t>Speech</a:t>
              </a:r>
            </a:p>
          </p:txBody>
        </p:sp>
        <p:sp>
          <p:nvSpPr>
            <p:cNvPr id="5" name="Rounded Rectangular Callout 243">
              <a:extLst>
                <a:ext uri="{FF2B5EF4-FFF2-40B4-BE49-F238E27FC236}">
                  <a16:creationId xmlns:a16="http://schemas.microsoft.com/office/drawing/2014/main" id="{432121F1-F161-4EAB-B71B-9CF3F55FC652}"/>
                </a:ext>
              </a:extLst>
            </p:cNvPr>
            <p:cNvSpPr/>
            <p:nvPr/>
          </p:nvSpPr>
          <p:spPr bwMode="auto">
            <a:xfrm>
              <a:off x="5843693" y="1030727"/>
              <a:ext cx="252307" cy="169045"/>
            </a:xfrm>
            <a:prstGeom prst="wedgeRoundRectCallout">
              <a:avLst>
                <a:gd name="adj1" fmla="val 30853"/>
                <a:gd name="adj2" fmla="val 79643"/>
                <a:gd name="adj3" fmla="val 16667"/>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solidFill>
                    <a:srgbClr val="0078D4"/>
                  </a:solidFill>
                  <a:latin typeface="Segoe UI"/>
                  <a:ea typeface="Segoe UI" pitchFamily="34" charset="0"/>
                  <a:cs typeface="Segoe UI" pitchFamily="34" charset="0"/>
                </a:rPr>
                <a:t>…</a:t>
              </a:r>
            </a:p>
          </p:txBody>
        </p:sp>
      </p:grpSp>
    </p:spTree>
    <p:extLst>
      <p:ext uri="{BB962C8B-B14F-4D97-AF65-F5344CB8AC3E}">
        <p14:creationId xmlns:p14="http://schemas.microsoft.com/office/powerpoint/2010/main" val="18702184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Speech Translation</a:t>
            </a:r>
          </a:p>
        </p:txBody>
      </p:sp>
      <p:sp>
        <p:nvSpPr>
          <p:cNvPr id="3" name="Rectangle 2">
            <a:extLst>
              <a:ext uri="{FF2B5EF4-FFF2-40B4-BE49-F238E27FC236}">
                <a16:creationId xmlns:a16="http://schemas.microsoft.com/office/drawing/2014/main" id="{06169330-8BC0-4EF8-A8DC-30800C45E472}"/>
              </a:ext>
            </a:extLst>
          </p:cNvPr>
          <p:cNvSpPr/>
          <p:nvPr/>
        </p:nvSpPr>
        <p:spPr>
          <a:xfrm>
            <a:off x="1612641" y="3429000"/>
            <a:ext cx="8966717" cy="954107"/>
          </a:xfrm>
          <a:prstGeom prst="rect">
            <a:avLst/>
          </a:prstGeom>
        </p:spPr>
        <p:txBody>
          <a:bodyPr wrap="square">
            <a:spAutoFit/>
          </a:bodyPr>
          <a:lstStyle/>
          <a:p>
            <a:r>
              <a:rPr lang="en-US" sz="2800" dirty="0"/>
              <a:t>Walkthrough – Create a Speech Translation Subscription</a:t>
            </a:r>
            <a:br>
              <a:rPr lang="en-US" sz="2800" dirty="0"/>
            </a:br>
            <a:endParaRPr lang="en-US" sz="2800" b="0" dirty="0">
              <a:effectLst/>
            </a:endParaRPr>
          </a:p>
        </p:txBody>
      </p:sp>
      <p:grpSp>
        <p:nvGrpSpPr>
          <p:cNvPr id="6" name="Group 5">
            <a:extLst>
              <a:ext uri="{FF2B5EF4-FFF2-40B4-BE49-F238E27FC236}">
                <a16:creationId xmlns:a16="http://schemas.microsoft.com/office/drawing/2014/main" id="{F21FCA78-CE59-4AF4-AAE6-D6317EF8AA76}"/>
              </a:ext>
            </a:extLst>
          </p:cNvPr>
          <p:cNvGrpSpPr/>
          <p:nvPr/>
        </p:nvGrpSpPr>
        <p:grpSpPr>
          <a:xfrm>
            <a:off x="10866618" y="457200"/>
            <a:ext cx="1474237" cy="1311257"/>
            <a:chOff x="5694194" y="1030727"/>
            <a:chExt cx="539859" cy="427293"/>
          </a:xfrm>
        </p:grpSpPr>
        <p:sp>
          <p:nvSpPr>
            <p:cNvPr id="4" name="TextBox 3">
              <a:extLst>
                <a:ext uri="{FF2B5EF4-FFF2-40B4-BE49-F238E27FC236}">
                  <a16:creationId xmlns:a16="http://schemas.microsoft.com/office/drawing/2014/main" id="{64393B96-FB39-413B-9289-AFBBBA98661A}"/>
                </a:ext>
              </a:extLst>
            </p:cNvPr>
            <p:cNvSpPr txBox="1"/>
            <p:nvPr/>
          </p:nvSpPr>
          <p:spPr>
            <a:xfrm>
              <a:off x="5694194" y="1297929"/>
              <a:ext cx="539859" cy="160091"/>
            </a:xfrm>
            <a:prstGeom prst="rect">
              <a:avLst/>
            </a:prstGeom>
            <a:noFill/>
          </p:spPr>
          <p:txBody>
            <a:bodyPr wrap="square" lIns="0" tIns="0" rIns="0" bIns="0" rtlCol="0">
              <a:spAutoFit/>
            </a:bodyPr>
            <a:lstStyle/>
            <a:p>
              <a:pPr algn="ctr" defTabSz="713023">
                <a:spcBef>
                  <a:spcPts val="918"/>
                </a:spcBef>
                <a:spcAft>
                  <a:spcPts val="918"/>
                </a:spcAft>
                <a:defRPr/>
              </a:pPr>
              <a:r>
                <a:rPr lang="en-US" sz="1020" kern="0" dirty="0">
                  <a:ln w="3175">
                    <a:noFill/>
                  </a:ln>
                  <a:solidFill>
                    <a:srgbClr val="0078D4"/>
                  </a:solidFill>
                  <a:latin typeface="Segoe UI" panose="020B0502040204020203" pitchFamily="34" charset="0"/>
                  <a:cs typeface="Segoe UI" panose="020B0502040204020203" pitchFamily="34" charset="0"/>
                </a:rPr>
                <a:t>Speech</a:t>
              </a:r>
            </a:p>
          </p:txBody>
        </p:sp>
        <p:sp>
          <p:nvSpPr>
            <p:cNvPr id="5" name="Rounded Rectangular Callout 243">
              <a:extLst>
                <a:ext uri="{FF2B5EF4-FFF2-40B4-BE49-F238E27FC236}">
                  <a16:creationId xmlns:a16="http://schemas.microsoft.com/office/drawing/2014/main" id="{432121F1-F161-4EAB-B71B-9CF3F55FC652}"/>
                </a:ext>
              </a:extLst>
            </p:cNvPr>
            <p:cNvSpPr/>
            <p:nvPr/>
          </p:nvSpPr>
          <p:spPr bwMode="auto">
            <a:xfrm>
              <a:off x="5843693" y="1030727"/>
              <a:ext cx="252307" cy="169045"/>
            </a:xfrm>
            <a:prstGeom prst="wedgeRoundRectCallout">
              <a:avLst>
                <a:gd name="adj1" fmla="val 30853"/>
                <a:gd name="adj2" fmla="val 79643"/>
                <a:gd name="adj3" fmla="val 16667"/>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kern="0" dirty="0">
                  <a:solidFill>
                    <a:srgbClr val="0078D4"/>
                  </a:solidFill>
                  <a:latin typeface="Segoe UI"/>
                  <a:ea typeface="Segoe UI" pitchFamily="34" charset="0"/>
                  <a:cs typeface="Segoe UI" pitchFamily="34" charset="0"/>
                </a:rPr>
                <a:t>…</a:t>
              </a:r>
            </a:p>
          </p:txBody>
        </p:sp>
      </p:grpSp>
    </p:spTree>
    <p:extLst>
      <p:ext uri="{BB962C8B-B14F-4D97-AF65-F5344CB8AC3E}">
        <p14:creationId xmlns:p14="http://schemas.microsoft.com/office/powerpoint/2010/main" val="34274991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Introducing Language</a:t>
            </a:r>
          </a:p>
        </p:txBody>
      </p:sp>
      <p:sp>
        <p:nvSpPr>
          <p:cNvPr id="3" name="Rectangle 2">
            <a:extLst>
              <a:ext uri="{FF2B5EF4-FFF2-40B4-BE49-F238E27FC236}">
                <a16:creationId xmlns:a16="http://schemas.microsoft.com/office/drawing/2014/main" id="{06169330-8BC0-4EF8-A8DC-30800C45E472}"/>
              </a:ext>
            </a:extLst>
          </p:cNvPr>
          <p:cNvSpPr/>
          <p:nvPr/>
        </p:nvSpPr>
        <p:spPr>
          <a:xfrm>
            <a:off x="828869" y="1832837"/>
            <a:ext cx="10534261" cy="4955203"/>
          </a:xfrm>
          <a:prstGeom prst="rect">
            <a:avLst/>
          </a:prstGeom>
        </p:spPr>
        <p:txBody>
          <a:bodyPr wrap="square">
            <a:spAutoFit/>
          </a:bodyPr>
          <a:lstStyle/>
          <a:p>
            <a:r>
              <a:rPr lang="en-US" sz="2000" dirty="0"/>
              <a:t>The Language services available in the Azure Cognitive Services cover four main areas of focus and one preview feature:</a:t>
            </a:r>
          </a:p>
          <a:p>
            <a:endParaRPr lang="en-US" sz="2000" dirty="0"/>
          </a:p>
          <a:p>
            <a:pPr marL="285750" indent="-285750">
              <a:buFont typeface="Arial" panose="020B0604020202020204" pitchFamily="34" charset="0"/>
              <a:buChar char="•"/>
            </a:pPr>
            <a:r>
              <a:rPr lang="en-US" sz="2000" dirty="0"/>
              <a:t>Text Analytics</a:t>
            </a:r>
            <a:br>
              <a:rPr lang="en-US" sz="2000" dirty="0"/>
            </a:br>
            <a:endParaRPr lang="en-US" sz="2000" dirty="0"/>
          </a:p>
          <a:p>
            <a:pPr marL="285750" indent="-285750">
              <a:buFont typeface="Arial" panose="020B0604020202020204" pitchFamily="34" charset="0"/>
              <a:buChar char="•"/>
            </a:pPr>
            <a:r>
              <a:rPr lang="en-US" sz="2000" dirty="0"/>
              <a:t>Translator Text</a:t>
            </a:r>
          </a:p>
          <a:p>
            <a:endParaRPr lang="en-US" sz="2000" dirty="0"/>
          </a:p>
          <a:p>
            <a:pPr marL="285750" indent="-285750">
              <a:buFont typeface="Arial" panose="020B0604020202020204" pitchFamily="34" charset="0"/>
              <a:buChar char="•"/>
            </a:pPr>
            <a:r>
              <a:rPr lang="en-US" sz="2000" dirty="0"/>
              <a:t>Language Understanding (LUIS)</a:t>
            </a:r>
            <a:br>
              <a:rPr lang="en-US" sz="2000" dirty="0"/>
            </a:br>
            <a:endParaRPr lang="en-US" sz="2000" dirty="0"/>
          </a:p>
          <a:p>
            <a:pPr marL="342900" indent="-342900">
              <a:buFont typeface="Arial" panose="020B0604020202020204" pitchFamily="34" charset="0"/>
              <a:buChar char="•"/>
            </a:pPr>
            <a:r>
              <a:rPr lang="en-US" sz="2000" dirty="0" err="1"/>
              <a:t>QnA</a:t>
            </a:r>
            <a:r>
              <a:rPr lang="en-US" sz="2000" dirty="0"/>
              <a:t> Maker</a:t>
            </a:r>
            <a:br>
              <a:rPr lang="en-US" sz="2000" dirty="0"/>
            </a:br>
            <a:endParaRPr lang="en-US" sz="2000" dirty="0"/>
          </a:p>
          <a:p>
            <a:pPr marL="342900" indent="-342900">
              <a:buFont typeface="Arial" panose="020B0604020202020204" pitchFamily="34" charset="0"/>
              <a:buChar char="•"/>
            </a:pPr>
            <a:r>
              <a:rPr lang="en-US" sz="2000" dirty="0"/>
              <a:t>Immersive Reader (In Preview)</a:t>
            </a:r>
            <a:br>
              <a:rPr lang="en-US" sz="2000" dirty="0"/>
            </a:br>
            <a:endParaRPr lang="en-US" sz="2000" dirty="0"/>
          </a:p>
          <a:p>
            <a:br>
              <a:rPr lang="en-US" sz="2800" dirty="0"/>
            </a:br>
            <a:endParaRPr lang="en-US" sz="2800" b="0" dirty="0">
              <a:effectLst/>
            </a:endParaRPr>
          </a:p>
        </p:txBody>
      </p:sp>
      <p:grpSp>
        <p:nvGrpSpPr>
          <p:cNvPr id="9" name="Group 8">
            <a:extLst>
              <a:ext uri="{FF2B5EF4-FFF2-40B4-BE49-F238E27FC236}">
                <a16:creationId xmlns:a16="http://schemas.microsoft.com/office/drawing/2014/main" id="{610A1641-52B9-44A9-8890-7F7B796C7405}"/>
              </a:ext>
            </a:extLst>
          </p:cNvPr>
          <p:cNvGrpSpPr/>
          <p:nvPr/>
        </p:nvGrpSpPr>
        <p:grpSpPr>
          <a:xfrm>
            <a:off x="10702523" y="457199"/>
            <a:ext cx="1188720" cy="1280160"/>
            <a:chOff x="2826369" y="4113618"/>
            <a:chExt cx="678208" cy="486836"/>
          </a:xfrm>
        </p:grpSpPr>
        <p:sp>
          <p:nvSpPr>
            <p:cNvPr id="7" name="TextBox 6">
              <a:extLst>
                <a:ext uri="{FF2B5EF4-FFF2-40B4-BE49-F238E27FC236}">
                  <a16:creationId xmlns:a16="http://schemas.microsoft.com/office/drawing/2014/main" id="{E0C49612-2011-46E1-B293-24B27240D1EE}"/>
                </a:ext>
              </a:extLst>
            </p:cNvPr>
            <p:cNvSpPr txBox="1"/>
            <p:nvPr/>
          </p:nvSpPr>
          <p:spPr>
            <a:xfrm>
              <a:off x="2826369" y="4440363"/>
              <a:ext cx="678208" cy="160091"/>
            </a:xfrm>
            <a:prstGeom prst="rect">
              <a:avLst/>
            </a:prstGeom>
            <a:noFill/>
          </p:spPr>
          <p:txBody>
            <a:bodyPr wrap="square" lIns="0" tIns="0" rIns="0" bIns="0" rtlCol="0">
              <a:spAutoFit/>
            </a:bodyPr>
            <a:lstStyle/>
            <a:p>
              <a:pPr algn="ctr" defTabSz="713023">
                <a:spcBef>
                  <a:spcPts val="918"/>
                </a:spcBef>
                <a:spcAft>
                  <a:spcPts val="918"/>
                </a:spcAft>
                <a:defRPr/>
              </a:pPr>
              <a:r>
                <a:rPr lang="en-US" sz="1020" kern="0" dirty="0">
                  <a:ln w="3175">
                    <a:noFill/>
                  </a:ln>
                  <a:solidFill>
                    <a:srgbClr val="0078D4"/>
                  </a:solidFill>
                  <a:latin typeface="Segoe UI" panose="020B0502040204020203" pitchFamily="34" charset="0"/>
                  <a:cs typeface="Segoe UI" panose="020B0502040204020203" pitchFamily="34" charset="0"/>
                </a:rPr>
                <a:t>Language</a:t>
              </a:r>
            </a:p>
          </p:txBody>
        </p:sp>
        <p:sp>
          <p:nvSpPr>
            <p:cNvPr id="8" name="Graphic 569">
              <a:extLst>
                <a:ext uri="{FF2B5EF4-FFF2-40B4-BE49-F238E27FC236}">
                  <a16:creationId xmlns:a16="http://schemas.microsoft.com/office/drawing/2014/main" id="{0CF4D59A-0E85-4451-8D8D-A9D003B1B7FB}"/>
                </a:ext>
              </a:extLst>
            </p:cNvPr>
            <p:cNvSpPr/>
            <p:nvPr/>
          </p:nvSpPr>
          <p:spPr>
            <a:xfrm>
              <a:off x="3000026" y="4113618"/>
              <a:ext cx="320148" cy="288133"/>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accent1"/>
              </a:solidFill>
              <a:prstDash val="solid"/>
              <a:miter/>
            </a:ln>
          </p:spPr>
          <p:txBody>
            <a:bodyPr rtlCol="0" anchor="ctr"/>
            <a:lstStyle/>
            <a:p>
              <a:pPr defTabSz="932597">
                <a:defRPr/>
              </a:pPr>
              <a:endParaRPr lang="en-US" dirty="0">
                <a:solidFill>
                  <a:srgbClr val="1A1A1A"/>
                </a:solidFill>
                <a:latin typeface="Segoe UI"/>
              </a:endParaRPr>
            </a:p>
          </p:txBody>
        </p:sp>
      </p:grpSp>
    </p:spTree>
    <p:extLst>
      <p:ext uri="{BB962C8B-B14F-4D97-AF65-F5344CB8AC3E}">
        <p14:creationId xmlns:p14="http://schemas.microsoft.com/office/powerpoint/2010/main" val="8525455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Introducing Language – Text Analytics</a:t>
            </a:r>
          </a:p>
        </p:txBody>
      </p:sp>
      <p:sp>
        <p:nvSpPr>
          <p:cNvPr id="3" name="Rectangle 2">
            <a:extLst>
              <a:ext uri="{FF2B5EF4-FFF2-40B4-BE49-F238E27FC236}">
                <a16:creationId xmlns:a16="http://schemas.microsoft.com/office/drawing/2014/main" id="{06169330-8BC0-4EF8-A8DC-30800C45E472}"/>
              </a:ext>
            </a:extLst>
          </p:cNvPr>
          <p:cNvSpPr/>
          <p:nvPr/>
        </p:nvSpPr>
        <p:spPr>
          <a:xfrm>
            <a:off x="828869" y="1838892"/>
            <a:ext cx="10534261" cy="5324535"/>
          </a:xfrm>
          <a:prstGeom prst="rect">
            <a:avLst/>
          </a:prstGeom>
        </p:spPr>
        <p:txBody>
          <a:bodyPr wrap="square">
            <a:spAutoFit/>
          </a:bodyPr>
          <a:lstStyle/>
          <a:p>
            <a:r>
              <a:rPr lang="en-US" sz="2000" dirty="0"/>
              <a:t>The Text Analytics API is a Cognitive Service designed to help you extract information from text.</a:t>
            </a:r>
            <a:br>
              <a:rPr lang="en-US" sz="2800" dirty="0"/>
            </a:br>
            <a:endParaRPr lang="en-US" sz="2800" dirty="0"/>
          </a:p>
          <a:p>
            <a:r>
              <a:rPr lang="en-US" sz="2000" dirty="0"/>
              <a:t>Through the service you can:</a:t>
            </a:r>
            <a:br>
              <a:rPr lang="en-US" sz="2000" dirty="0"/>
            </a:br>
            <a:endParaRPr lang="en-US" sz="2000" dirty="0"/>
          </a:p>
          <a:p>
            <a:pPr marL="285750" indent="-285750">
              <a:buFont typeface="Arial" panose="020B0604020202020204" pitchFamily="34" charset="0"/>
              <a:buChar char="•"/>
            </a:pPr>
            <a:r>
              <a:rPr lang="en-US" sz="2000" dirty="0"/>
              <a:t>Identify language</a:t>
            </a:r>
            <a:br>
              <a:rPr lang="en-US" sz="2000" dirty="0"/>
            </a:br>
            <a:endParaRPr lang="en-US" sz="2000" dirty="0"/>
          </a:p>
          <a:p>
            <a:pPr marL="285750" indent="-285750">
              <a:buFont typeface="Arial" panose="020B0604020202020204" pitchFamily="34" charset="0"/>
              <a:buChar char="•"/>
            </a:pPr>
            <a:r>
              <a:rPr lang="en-US" sz="2000" dirty="0"/>
              <a:t>Discover sentiment</a:t>
            </a:r>
            <a:br>
              <a:rPr lang="en-US" sz="2000" dirty="0"/>
            </a:br>
            <a:endParaRPr lang="en-US" sz="2000" dirty="0"/>
          </a:p>
          <a:p>
            <a:pPr marL="285750" indent="-285750">
              <a:buFont typeface="Arial" panose="020B0604020202020204" pitchFamily="34" charset="0"/>
              <a:buChar char="•"/>
            </a:pPr>
            <a:r>
              <a:rPr lang="en-US" sz="2000" dirty="0"/>
              <a:t>Extract key phrases</a:t>
            </a:r>
            <a:br>
              <a:rPr lang="en-US" sz="2000" dirty="0"/>
            </a:br>
            <a:endParaRPr lang="en-US" sz="2000" dirty="0"/>
          </a:p>
          <a:p>
            <a:pPr marL="285750" indent="-285750">
              <a:buFont typeface="Arial" panose="020B0604020202020204" pitchFamily="34" charset="0"/>
              <a:buChar char="•"/>
            </a:pPr>
            <a:r>
              <a:rPr lang="en-US" sz="2000" dirty="0"/>
              <a:t>Detect well-known entities from text</a:t>
            </a:r>
          </a:p>
          <a:p>
            <a:pPr marL="285750" indent="-285750">
              <a:buFont typeface="Arial" panose="020B0604020202020204" pitchFamily="34" charset="0"/>
              <a:buChar char="•"/>
            </a:pPr>
            <a:endParaRPr lang="en-US" sz="2000" dirty="0"/>
          </a:p>
          <a:p>
            <a:br>
              <a:rPr lang="en-US" sz="3600" dirty="0"/>
            </a:br>
            <a:endParaRPr lang="en-US" sz="3600" b="0" dirty="0">
              <a:effectLst/>
            </a:endParaRPr>
          </a:p>
        </p:txBody>
      </p:sp>
      <p:grpSp>
        <p:nvGrpSpPr>
          <p:cNvPr id="9" name="Group 8">
            <a:extLst>
              <a:ext uri="{FF2B5EF4-FFF2-40B4-BE49-F238E27FC236}">
                <a16:creationId xmlns:a16="http://schemas.microsoft.com/office/drawing/2014/main" id="{610A1641-52B9-44A9-8890-7F7B796C7405}"/>
              </a:ext>
            </a:extLst>
          </p:cNvPr>
          <p:cNvGrpSpPr/>
          <p:nvPr/>
        </p:nvGrpSpPr>
        <p:grpSpPr>
          <a:xfrm>
            <a:off x="10702523" y="457199"/>
            <a:ext cx="1188720" cy="1280160"/>
            <a:chOff x="2826369" y="4113618"/>
            <a:chExt cx="678208" cy="486836"/>
          </a:xfrm>
        </p:grpSpPr>
        <p:sp>
          <p:nvSpPr>
            <p:cNvPr id="7" name="TextBox 6">
              <a:extLst>
                <a:ext uri="{FF2B5EF4-FFF2-40B4-BE49-F238E27FC236}">
                  <a16:creationId xmlns:a16="http://schemas.microsoft.com/office/drawing/2014/main" id="{E0C49612-2011-46E1-B293-24B27240D1EE}"/>
                </a:ext>
              </a:extLst>
            </p:cNvPr>
            <p:cNvSpPr txBox="1"/>
            <p:nvPr/>
          </p:nvSpPr>
          <p:spPr>
            <a:xfrm>
              <a:off x="2826369" y="4440363"/>
              <a:ext cx="678208" cy="160091"/>
            </a:xfrm>
            <a:prstGeom prst="rect">
              <a:avLst/>
            </a:prstGeom>
            <a:noFill/>
          </p:spPr>
          <p:txBody>
            <a:bodyPr wrap="square" lIns="0" tIns="0" rIns="0" bIns="0" rtlCol="0">
              <a:spAutoFit/>
            </a:bodyPr>
            <a:lstStyle/>
            <a:p>
              <a:pPr algn="ctr" defTabSz="713023">
                <a:spcBef>
                  <a:spcPts val="918"/>
                </a:spcBef>
                <a:spcAft>
                  <a:spcPts val="918"/>
                </a:spcAft>
                <a:defRPr/>
              </a:pPr>
              <a:r>
                <a:rPr lang="en-US" sz="1020" kern="0" dirty="0">
                  <a:ln w="3175">
                    <a:noFill/>
                  </a:ln>
                  <a:solidFill>
                    <a:srgbClr val="0078D4"/>
                  </a:solidFill>
                  <a:latin typeface="Segoe UI" panose="020B0502040204020203" pitchFamily="34" charset="0"/>
                  <a:cs typeface="Segoe UI" panose="020B0502040204020203" pitchFamily="34" charset="0"/>
                </a:rPr>
                <a:t>Language</a:t>
              </a:r>
            </a:p>
          </p:txBody>
        </p:sp>
        <p:sp>
          <p:nvSpPr>
            <p:cNvPr id="8" name="Graphic 569">
              <a:extLst>
                <a:ext uri="{FF2B5EF4-FFF2-40B4-BE49-F238E27FC236}">
                  <a16:creationId xmlns:a16="http://schemas.microsoft.com/office/drawing/2014/main" id="{0CF4D59A-0E85-4451-8D8D-A9D003B1B7FB}"/>
                </a:ext>
              </a:extLst>
            </p:cNvPr>
            <p:cNvSpPr/>
            <p:nvPr/>
          </p:nvSpPr>
          <p:spPr>
            <a:xfrm>
              <a:off x="3000026" y="4113618"/>
              <a:ext cx="320148" cy="288133"/>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accent1"/>
              </a:solidFill>
              <a:prstDash val="solid"/>
              <a:miter/>
            </a:ln>
          </p:spPr>
          <p:txBody>
            <a:bodyPr rtlCol="0" anchor="ctr"/>
            <a:lstStyle/>
            <a:p>
              <a:pPr defTabSz="932597">
                <a:defRPr/>
              </a:pPr>
              <a:endParaRPr lang="en-US" dirty="0">
                <a:solidFill>
                  <a:srgbClr val="1A1A1A"/>
                </a:solidFill>
                <a:latin typeface="Segoe UI"/>
              </a:endParaRPr>
            </a:p>
          </p:txBody>
        </p:sp>
      </p:grpSp>
    </p:spTree>
    <p:extLst>
      <p:ext uri="{BB962C8B-B14F-4D97-AF65-F5344CB8AC3E}">
        <p14:creationId xmlns:p14="http://schemas.microsoft.com/office/powerpoint/2010/main" val="9702179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Introducing Language – Translator Text</a:t>
            </a:r>
          </a:p>
        </p:txBody>
      </p:sp>
      <p:sp>
        <p:nvSpPr>
          <p:cNvPr id="3" name="Rectangle 2">
            <a:extLst>
              <a:ext uri="{FF2B5EF4-FFF2-40B4-BE49-F238E27FC236}">
                <a16:creationId xmlns:a16="http://schemas.microsoft.com/office/drawing/2014/main" id="{06169330-8BC0-4EF8-A8DC-30800C45E472}"/>
              </a:ext>
            </a:extLst>
          </p:cNvPr>
          <p:cNvSpPr/>
          <p:nvPr/>
        </p:nvSpPr>
        <p:spPr>
          <a:xfrm>
            <a:off x="828869" y="1838892"/>
            <a:ext cx="10534261" cy="5078313"/>
          </a:xfrm>
          <a:prstGeom prst="rect">
            <a:avLst/>
          </a:prstGeom>
        </p:spPr>
        <p:txBody>
          <a:bodyPr wrap="square">
            <a:spAutoFit/>
          </a:bodyPr>
          <a:lstStyle/>
          <a:p>
            <a:r>
              <a:rPr lang="en-US" sz="2000" dirty="0"/>
              <a:t>There are two aspects to this service, translator text and custom translator.</a:t>
            </a:r>
            <a:br>
              <a:rPr lang="en-US" sz="3600" dirty="0"/>
            </a:br>
            <a:endParaRPr lang="en-US" sz="3600" dirty="0"/>
          </a:p>
          <a:p>
            <a:pPr marL="342900" indent="-342900">
              <a:buFont typeface="Arial" panose="020B0604020202020204" pitchFamily="34" charset="0"/>
              <a:buChar char="•"/>
            </a:pPr>
            <a:r>
              <a:rPr lang="en-US" sz="2000" dirty="0"/>
              <a:t>Translator Text is a cloud-based machine translation service you can use to translate text in near real-time through a simple REST API call</a:t>
            </a:r>
          </a:p>
          <a:p>
            <a:endParaRPr lang="en-US" sz="2800" dirty="0"/>
          </a:p>
          <a:p>
            <a:pPr marL="342900" indent="-342900">
              <a:buFont typeface="Arial" panose="020B0604020202020204" pitchFamily="34" charset="0"/>
              <a:buChar char="•"/>
            </a:pPr>
            <a:r>
              <a:rPr lang="en-US" sz="2000" dirty="0"/>
              <a:t>The customized translation system can be used to translate text with the Translator Text API or Microsoft Speech Services</a:t>
            </a:r>
            <a:br>
              <a:rPr lang="en-US" sz="2000" dirty="0"/>
            </a:br>
            <a:endParaRPr lang="en-US" sz="2000" dirty="0"/>
          </a:p>
          <a:p>
            <a:endParaRPr lang="en-US" sz="2800" dirty="0"/>
          </a:p>
          <a:p>
            <a:r>
              <a:rPr lang="en-US" sz="2000" i="1" u="sng" dirty="0"/>
              <a:t>* The API has support for more than 60 languages</a:t>
            </a:r>
          </a:p>
          <a:p>
            <a:endParaRPr lang="en-US" sz="2000" dirty="0"/>
          </a:p>
          <a:p>
            <a:br>
              <a:rPr lang="en-US" sz="3600" dirty="0"/>
            </a:br>
            <a:endParaRPr lang="en-US" sz="3600" b="0" dirty="0">
              <a:effectLst/>
            </a:endParaRPr>
          </a:p>
        </p:txBody>
      </p:sp>
      <p:grpSp>
        <p:nvGrpSpPr>
          <p:cNvPr id="9" name="Group 8">
            <a:extLst>
              <a:ext uri="{FF2B5EF4-FFF2-40B4-BE49-F238E27FC236}">
                <a16:creationId xmlns:a16="http://schemas.microsoft.com/office/drawing/2014/main" id="{610A1641-52B9-44A9-8890-7F7B796C7405}"/>
              </a:ext>
            </a:extLst>
          </p:cNvPr>
          <p:cNvGrpSpPr/>
          <p:nvPr/>
        </p:nvGrpSpPr>
        <p:grpSpPr>
          <a:xfrm>
            <a:off x="10702523" y="457199"/>
            <a:ext cx="1188720" cy="1280160"/>
            <a:chOff x="2826369" y="4113618"/>
            <a:chExt cx="678208" cy="486836"/>
          </a:xfrm>
        </p:grpSpPr>
        <p:sp>
          <p:nvSpPr>
            <p:cNvPr id="7" name="TextBox 6">
              <a:extLst>
                <a:ext uri="{FF2B5EF4-FFF2-40B4-BE49-F238E27FC236}">
                  <a16:creationId xmlns:a16="http://schemas.microsoft.com/office/drawing/2014/main" id="{E0C49612-2011-46E1-B293-24B27240D1EE}"/>
                </a:ext>
              </a:extLst>
            </p:cNvPr>
            <p:cNvSpPr txBox="1"/>
            <p:nvPr/>
          </p:nvSpPr>
          <p:spPr>
            <a:xfrm>
              <a:off x="2826369" y="4440363"/>
              <a:ext cx="678208" cy="160091"/>
            </a:xfrm>
            <a:prstGeom prst="rect">
              <a:avLst/>
            </a:prstGeom>
            <a:noFill/>
          </p:spPr>
          <p:txBody>
            <a:bodyPr wrap="square" lIns="0" tIns="0" rIns="0" bIns="0" rtlCol="0">
              <a:spAutoFit/>
            </a:bodyPr>
            <a:lstStyle/>
            <a:p>
              <a:pPr algn="ctr" defTabSz="713023">
                <a:spcBef>
                  <a:spcPts val="918"/>
                </a:spcBef>
                <a:spcAft>
                  <a:spcPts val="918"/>
                </a:spcAft>
                <a:defRPr/>
              </a:pPr>
              <a:r>
                <a:rPr lang="en-US" sz="1020" kern="0" dirty="0">
                  <a:ln w="3175">
                    <a:noFill/>
                  </a:ln>
                  <a:solidFill>
                    <a:srgbClr val="0078D4"/>
                  </a:solidFill>
                  <a:latin typeface="Segoe UI" panose="020B0502040204020203" pitchFamily="34" charset="0"/>
                  <a:cs typeface="Segoe UI" panose="020B0502040204020203" pitchFamily="34" charset="0"/>
                </a:rPr>
                <a:t>Language</a:t>
              </a:r>
            </a:p>
          </p:txBody>
        </p:sp>
        <p:sp>
          <p:nvSpPr>
            <p:cNvPr id="8" name="Graphic 569">
              <a:extLst>
                <a:ext uri="{FF2B5EF4-FFF2-40B4-BE49-F238E27FC236}">
                  <a16:creationId xmlns:a16="http://schemas.microsoft.com/office/drawing/2014/main" id="{0CF4D59A-0E85-4451-8D8D-A9D003B1B7FB}"/>
                </a:ext>
              </a:extLst>
            </p:cNvPr>
            <p:cNvSpPr/>
            <p:nvPr/>
          </p:nvSpPr>
          <p:spPr>
            <a:xfrm>
              <a:off x="3000026" y="4113618"/>
              <a:ext cx="320148" cy="288133"/>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accent1"/>
              </a:solidFill>
              <a:prstDash val="solid"/>
              <a:miter/>
            </a:ln>
          </p:spPr>
          <p:txBody>
            <a:bodyPr rtlCol="0" anchor="ctr"/>
            <a:lstStyle/>
            <a:p>
              <a:pPr defTabSz="932597">
                <a:defRPr/>
              </a:pPr>
              <a:endParaRPr lang="en-US" dirty="0">
                <a:solidFill>
                  <a:srgbClr val="1A1A1A"/>
                </a:solidFill>
                <a:latin typeface="Segoe UI"/>
              </a:endParaRPr>
            </a:p>
          </p:txBody>
        </p:sp>
      </p:grpSp>
    </p:spTree>
    <p:extLst>
      <p:ext uri="{BB962C8B-B14F-4D97-AF65-F5344CB8AC3E}">
        <p14:creationId xmlns:p14="http://schemas.microsoft.com/office/powerpoint/2010/main" val="16396713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Introducing Language – LUIS</a:t>
            </a:r>
          </a:p>
        </p:txBody>
      </p:sp>
      <p:sp>
        <p:nvSpPr>
          <p:cNvPr id="3" name="Rectangle 2">
            <a:extLst>
              <a:ext uri="{FF2B5EF4-FFF2-40B4-BE49-F238E27FC236}">
                <a16:creationId xmlns:a16="http://schemas.microsoft.com/office/drawing/2014/main" id="{06169330-8BC0-4EF8-A8DC-30800C45E472}"/>
              </a:ext>
            </a:extLst>
          </p:cNvPr>
          <p:cNvSpPr/>
          <p:nvPr/>
        </p:nvSpPr>
        <p:spPr>
          <a:xfrm>
            <a:off x="828869" y="1838892"/>
            <a:ext cx="10534261" cy="5509200"/>
          </a:xfrm>
          <a:prstGeom prst="rect">
            <a:avLst/>
          </a:prstGeom>
        </p:spPr>
        <p:txBody>
          <a:bodyPr wrap="square">
            <a:spAutoFit/>
          </a:bodyPr>
          <a:lstStyle/>
          <a:p>
            <a:r>
              <a:rPr lang="en-US" sz="2000" dirty="0"/>
              <a:t>Language Understanding (LUIS) is a cloud-based API service that applies custom machine-learning intelligence to a user's conversational, natural language text to predict overall meaning, and pull out relevant, detailed information</a:t>
            </a:r>
            <a:br>
              <a:rPr lang="en-US" sz="2000" dirty="0"/>
            </a:br>
            <a:endParaRPr lang="en-US" sz="2000" dirty="0"/>
          </a:p>
          <a:p>
            <a:r>
              <a:rPr lang="en-US" sz="2000" dirty="0"/>
              <a:t>LUIS makes use of three key aspects for understanding language:</a:t>
            </a:r>
            <a:br>
              <a:rPr lang="en-US" sz="2000" dirty="0"/>
            </a:br>
            <a:endParaRPr lang="en-US" sz="2000" dirty="0"/>
          </a:p>
          <a:p>
            <a:pPr marL="285750" indent="-285750">
              <a:buFont typeface="Arial" panose="020B0604020202020204" pitchFamily="34" charset="0"/>
              <a:buChar char="•"/>
            </a:pPr>
            <a:r>
              <a:rPr lang="en-US" sz="2000" dirty="0"/>
              <a:t>Intent - An intent represents a task or action the user wants to perform. It is a purpose or goal expressed in a user's utterance.</a:t>
            </a:r>
            <a:br>
              <a:rPr lang="en-US" sz="2000" dirty="0"/>
            </a:br>
            <a:endParaRPr lang="en-US" sz="2000" dirty="0"/>
          </a:p>
          <a:p>
            <a:pPr marL="285750" indent="-285750">
              <a:buFont typeface="Arial" panose="020B0604020202020204" pitchFamily="34" charset="0"/>
              <a:buChar char="•"/>
            </a:pPr>
            <a:r>
              <a:rPr lang="en-US" sz="2000" dirty="0"/>
              <a:t>Utterance - Utterances are input from the user that your app needs to interpret.</a:t>
            </a:r>
            <a:br>
              <a:rPr lang="en-US" sz="2000" dirty="0"/>
            </a:br>
            <a:endParaRPr lang="en-US" sz="2000" dirty="0"/>
          </a:p>
          <a:p>
            <a:pPr marL="285750" indent="-285750">
              <a:buFont typeface="Arial" panose="020B0604020202020204" pitchFamily="34" charset="0"/>
              <a:buChar char="•"/>
            </a:pPr>
            <a:r>
              <a:rPr lang="en-US" sz="2000" dirty="0"/>
              <a:t>Entities - The entity represents a word or phrase inside the utterance that you want extracted</a:t>
            </a:r>
          </a:p>
          <a:p>
            <a:pPr marL="285750" indent="-285750">
              <a:buFont typeface="Arial" panose="020B0604020202020204" pitchFamily="34" charset="0"/>
              <a:buChar char="•"/>
            </a:pPr>
            <a:endParaRPr lang="en-US" sz="2000" dirty="0"/>
          </a:p>
          <a:p>
            <a:br>
              <a:rPr lang="en-US" sz="3600" dirty="0"/>
            </a:br>
            <a:endParaRPr lang="en-US" sz="3600" b="0" dirty="0">
              <a:effectLst/>
            </a:endParaRPr>
          </a:p>
        </p:txBody>
      </p:sp>
      <p:grpSp>
        <p:nvGrpSpPr>
          <p:cNvPr id="9" name="Group 8">
            <a:extLst>
              <a:ext uri="{FF2B5EF4-FFF2-40B4-BE49-F238E27FC236}">
                <a16:creationId xmlns:a16="http://schemas.microsoft.com/office/drawing/2014/main" id="{610A1641-52B9-44A9-8890-7F7B796C7405}"/>
              </a:ext>
            </a:extLst>
          </p:cNvPr>
          <p:cNvGrpSpPr/>
          <p:nvPr/>
        </p:nvGrpSpPr>
        <p:grpSpPr>
          <a:xfrm>
            <a:off x="10702523" y="457199"/>
            <a:ext cx="1188720" cy="1280160"/>
            <a:chOff x="2826369" y="4113618"/>
            <a:chExt cx="678208" cy="486836"/>
          </a:xfrm>
        </p:grpSpPr>
        <p:sp>
          <p:nvSpPr>
            <p:cNvPr id="7" name="TextBox 6">
              <a:extLst>
                <a:ext uri="{FF2B5EF4-FFF2-40B4-BE49-F238E27FC236}">
                  <a16:creationId xmlns:a16="http://schemas.microsoft.com/office/drawing/2014/main" id="{E0C49612-2011-46E1-B293-24B27240D1EE}"/>
                </a:ext>
              </a:extLst>
            </p:cNvPr>
            <p:cNvSpPr txBox="1"/>
            <p:nvPr/>
          </p:nvSpPr>
          <p:spPr>
            <a:xfrm>
              <a:off x="2826369" y="4440363"/>
              <a:ext cx="678208" cy="160091"/>
            </a:xfrm>
            <a:prstGeom prst="rect">
              <a:avLst/>
            </a:prstGeom>
            <a:noFill/>
          </p:spPr>
          <p:txBody>
            <a:bodyPr wrap="square" lIns="0" tIns="0" rIns="0" bIns="0" rtlCol="0">
              <a:spAutoFit/>
            </a:bodyPr>
            <a:lstStyle/>
            <a:p>
              <a:pPr algn="ctr" defTabSz="713023">
                <a:spcBef>
                  <a:spcPts val="918"/>
                </a:spcBef>
                <a:spcAft>
                  <a:spcPts val="918"/>
                </a:spcAft>
                <a:defRPr/>
              </a:pPr>
              <a:r>
                <a:rPr lang="en-US" sz="1020" kern="0" dirty="0">
                  <a:ln w="3175">
                    <a:noFill/>
                  </a:ln>
                  <a:solidFill>
                    <a:srgbClr val="0078D4"/>
                  </a:solidFill>
                  <a:latin typeface="Segoe UI" panose="020B0502040204020203" pitchFamily="34" charset="0"/>
                  <a:cs typeface="Segoe UI" panose="020B0502040204020203" pitchFamily="34" charset="0"/>
                </a:rPr>
                <a:t>Language</a:t>
              </a:r>
            </a:p>
          </p:txBody>
        </p:sp>
        <p:sp>
          <p:nvSpPr>
            <p:cNvPr id="8" name="Graphic 569">
              <a:extLst>
                <a:ext uri="{FF2B5EF4-FFF2-40B4-BE49-F238E27FC236}">
                  <a16:creationId xmlns:a16="http://schemas.microsoft.com/office/drawing/2014/main" id="{0CF4D59A-0E85-4451-8D8D-A9D003B1B7FB}"/>
                </a:ext>
              </a:extLst>
            </p:cNvPr>
            <p:cNvSpPr/>
            <p:nvPr/>
          </p:nvSpPr>
          <p:spPr>
            <a:xfrm>
              <a:off x="3000026" y="4113618"/>
              <a:ext cx="320148" cy="288133"/>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accent1"/>
              </a:solidFill>
              <a:prstDash val="solid"/>
              <a:miter/>
            </a:ln>
          </p:spPr>
          <p:txBody>
            <a:bodyPr rtlCol="0" anchor="ctr"/>
            <a:lstStyle/>
            <a:p>
              <a:pPr defTabSz="932597">
                <a:defRPr/>
              </a:pPr>
              <a:endParaRPr lang="en-US" dirty="0">
                <a:solidFill>
                  <a:srgbClr val="1A1A1A"/>
                </a:solidFill>
                <a:latin typeface="Segoe UI"/>
              </a:endParaRPr>
            </a:p>
          </p:txBody>
        </p:sp>
      </p:grpSp>
    </p:spTree>
    <p:extLst>
      <p:ext uri="{BB962C8B-B14F-4D97-AF65-F5344CB8AC3E}">
        <p14:creationId xmlns:p14="http://schemas.microsoft.com/office/powerpoint/2010/main" val="5273660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Introducing Language – </a:t>
            </a:r>
            <a:r>
              <a:rPr lang="en-US" dirty="0" err="1"/>
              <a:t>QnA</a:t>
            </a:r>
            <a:r>
              <a:rPr lang="en-US" dirty="0"/>
              <a:t> Maker</a:t>
            </a:r>
          </a:p>
        </p:txBody>
      </p:sp>
      <p:sp>
        <p:nvSpPr>
          <p:cNvPr id="3" name="Rectangle 2">
            <a:extLst>
              <a:ext uri="{FF2B5EF4-FFF2-40B4-BE49-F238E27FC236}">
                <a16:creationId xmlns:a16="http://schemas.microsoft.com/office/drawing/2014/main" id="{06169330-8BC0-4EF8-A8DC-30800C45E472}"/>
              </a:ext>
            </a:extLst>
          </p:cNvPr>
          <p:cNvSpPr/>
          <p:nvPr/>
        </p:nvSpPr>
        <p:spPr>
          <a:xfrm>
            <a:off x="828869" y="2034436"/>
            <a:ext cx="10534261" cy="3046988"/>
          </a:xfrm>
          <a:prstGeom prst="rect">
            <a:avLst/>
          </a:prstGeom>
        </p:spPr>
        <p:txBody>
          <a:bodyPr wrap="square">
            <a:spAutoFit/>
          </a:bodyPr>
          <a:lstStyle/>
          <a:p>
            <a:pPr marL="285750" indent="-285750">
              <a:buFont typeface="Arial" panose="020B0604020202020204" pitchFamily="34" charset="0"/>
              <a:buChar char="•"/>
            </a:pPr>
            <a:r>
              <a:rPr lang="en-US" sz="2000" dirty="0"/>
              <a:t>Question and answer extraction from unstructured text</a:t>
            </a:r>
            <a:br>
              <a:rPr lang="en-US" sz="2000" dirty="0"/>
            </a:br>
            <a:endParaRPr lang="en-US" sz="2000" dirty="0"/>
          </a:p>
          <a:p>
            <a:pPr marL="285750" indent="-285750">
              <a:buFont typeface="Arial" panose="020B0604020202020204" pitchFamily="34" charset="0"/>
              <a:buChar char="•"/>
            </a:pPr>
            <a:r>
              <a:rPr lang="en-US" sz="2000" dirty="0"/>
              <a:t>Knowledge base creation from collections of Q&amp;As</a:t>
            </a:r>
            <a:br>
              <a:rPr lang="en-US" sz="2000" dirty="0"/>
            </a:br>
            <a:endParaRPr lang="en-US" sz="2000" dirty="0"/>
          </a:p>
          <a:p>
            <a:pPr marL="285750" indent="-285750">
              <a:buFont typeface="Arial" panose="020B0604020202020204" pitchFamily="34" charset="0"/>
              <a:buChar char="•"/>
            </a:pPr>
            <a:r>
              <a:rPr lang="en-US" sz="2000" dirty="0"/>
              <a:t>Semantic matching for knowledge bases</a:t>
            </a:r>
          </a:p>
          <a:p>
            <a:endParaRPr lang="en-US" sz="2000" dirty="0"/>
          </a:p>
          <a:p>
            <a:br>
              <a:rPr lang="en-US" sz="3600" dirty="0"/>
            </a:br>
            <a:endParaRPr lang="en-US" sz="3600" b="0" dirty="0">
              <a:effectLst/>
            </a:endParaRPr>
          </a:p>
        </p:txBody>
      </p:sp>
      <p:grpSp>
        <p:nvGrpSpPr>
          <p:cNvPr id="9" name="Group 8">
            <a:extLst>
              <a:ext uri="{FF2B5EF4-FFF2-40B4-BE49-F238E27FC236}">
                <a16:creationId xmlns:a16="http://schemas.microsoft.com/office/drawing/2014/main" id="{610A1641-52B9-44A9-8890-7F7B796C7405}"/>
              </a:ext>
            </a:extLst>
          </p:cNvPr>
          <p:cNvGrpSpPr/>
          <p:nvPr/>
        </p:nvGrpSpPr>
        <p:grpSpPr>
          <a:xfrm>
            <a:off x="10702523" y="457199"/>
            <a:ext cx="1188720" cy="1280160"/>
            <a:chOff x="2826369" y="4113618"/>
            <a:chExt cx="678208" cy="486836"/>
          </a:xfrm>
        </p:grpSpPr>
        <p:sp>
          <p:nvSpPr>
            <p:cNvPr id="7" name="TextBox 6">
              <a:extLst>
                <a:ext uri="{FF2B5EF4-FFF2-40B4-BE49-F238E27FC236}">
                  <a16:creationId xmlns:a16="http://schemas.microsoft.com/office/drawing/2014/main" id="{E0C49612-2011-46E1-B293-24B27240D1EE}"/>
                </a:ext>
              </a:extLst>
            </p:cNvPr>
            <p:cNvSpPr txBox="1"/>
            <p:nvPr/>
          </p:nvSpPr>
          <p:spPr>
            <a:xfrm>
              <a:off x="2826369" y="4440363"/>
              <a:ext cx="678208" cy="160091"/>
            </a:xfrm>
            <a:prstGeom prst="rect">
              <a:avLst/>
            </a:prstGeom>
            <a:noFill/>
          </p:spPr>
          <p:txBody>
            <a:bodyPr wrap="square" lIns="0" tIns="0" rIns="0" bIns="0" rtlCol="0">
              <a:spAutoFit/>
            </a:bodyPr>
            <a:lstStyle/>
            <a:p>
              <a:pPr algn="ctr" defTabSz="713023">
                <a:spcBef>
                  <a:spcPts val="918"/>
                </a:spcBef>
                <a:spcAft>
                  <a:spcPts val="918"/>
                </a:spcAft>
                <a:defRPr/>
              </a:pPr>
              <a:r>
                <a:rPr lang="en-US" sz="1020" kern="0" dirty="0">
                  <a:ln w="3175">
                    <a:noFill/>
                  </a:ln>
                  <a:solidFill>
                    <a:srgbClr val="0078D4"/>
                  </a:solidFill>
                  <a:latin typeface="Segoe UI" panose="020B0502040204020203" pitchFamily="34" charset="0"/>
                  <a:cs typeface="Segoe UI" panose="020B0502040204020203" pitchFamily="34" charset="0"/>
                </a:rPr>
                <a:t>Language</a:t>
              </a:r>
            </a:p>
          </p:txBody>
        </p:sp>
        <p:sp>
          <p:nvSpPr>
            <p:cNvPr id="8" name="Graphic 569">
              <a:extLst>
                <a:ext uri="{FF2B5EF4-FFF2-40B4-BE49-F238E27FC236}">
                  <a16:creationId xmlns:a16="http://schemas.microsoft.com/office/drawing/2014/main" id="{0CF4D59A-0E85-4451-8D8D-A9D003B1B7FB}"/>
                </a:ext>
              </a:extLst>
            </p:cNvPr>
            <p:cNvSpPr/>
            <p:nvPr/>
          </p:nvSpPr>
          <p:spPr>
            <a:xfrm>
              <a:off x="3000026" y="4113618"/>
              <a:ext cx="320148" cy="288133"/>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accent1"/>
              </a:solidFill>
              <a:prstDash val="solid"/>
              <a:miter/>
            </a:ln>
          </p:spPr>
          <p:txBody>
            <a:bodyPr rtlCol="0" anchor="ctr"/>
            <a:lstStyle/>
            <a:p>
              <a:pPr defTabSz="932597">
                <a:defRPr/>
              </a:pPr>
              <a:endParaRPr lang="en-US" dirty="0">
                <a:solidFill>
                  <a:srgbClr val="1A1A1A"/>
                </a:solidFill>
                <a:latin typeface="Segoe UI"/>
              </a:endParaRPr>
            </a:p>
          </p:txBody>
        </p:sp>
      </p:grpSp>
    </p:spTree>
    <p:extLst>
      <p:ext uri="{BB962C8B-B14F-4D97-AF65-F5344CB8AC3E}">
        <p14:creationId xmlns:p14="http://schemas.microsoft.com/office/powerpoint/2010/main" val="31625490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Introducing Language</a:t>
            </a:r>
          </a:p>
        </p:txBody>
      </p:sp>
      <p:sp>
        <p:nvSpPr>
          <p:cNvPr id="3" name="Rectangle 2">
            <a:extLst>
              <a:ext uri="{FF2B5EF4-FFF2-40B4-BE49-F238E27FC236}">
                <a16:creationId xmlns:a16="http://schemas.microsoft.com/office/drawing/2014/main" id="{06169330-8BC0-4EF8-A8DC-30800C45E472}"/>
              </a:ext>
            </a:extLst>
          </p:cNvPr>
          <p:cNvSpPr/>
          <p:nvPr/>
        </p:nvSpPr>
        <p:spPr>
          <a:xfrm>
            <a:off x="241041" y="3359782"/>
            <a:ext cx="11709918" cy="2739211"/>
          </a:xfrm>
          <a:prstGeom prst="rect">
            <a:avLst/>
          </a:prstGeom>
        </p:spPr>
        <p:txBody>
          <a:bodyPr wrap="square">
            <a:spAutoFit/>
          </a:bodyPr>
          <a:lstStyle/>
          <a:p>
            <a:r>
              <a:rPr lang="en-US" sz="2800" dirty="0"/>
              <a:t>Walkthrough - Call the Text Analytics API from the Online Testing Console</a:t>
            </a:r>
          </a:p>
          <a:p>
            <a:endParaRPr lang="en-US" sz="3600" dirty="0"/>
          </a:p>
          <a:p>
            <a:br>
              <a:rPr lang="en-US" sz="5400" dirty="0"/>
            </a:br>
            <a:endParaRPr lang="en-US" sz="5400" dirty="0">
              <a:effectLst/>
            </a:endParaRPr>
          </a:p>
        </p:txBody>
      </p:sp>
      <p:grpSp>
        <p:nvGrpSpPr>
          <p:cNvPr id="9" name="Group 8">
            <a:extLst>
              <a:ext uri="{FF2B5EF4-FFF2-40B4-BE49-F238E27FC236}">
                <a16:creationId xmlns:a16="http://schemas.microsoft.com/office/drawing/2014/main" id="{610A1641-52B9-44A9-8890-7F7B796C7405}"/>
              </a:ext>
            </a:extLst>
          </p:cNvPr>
          <p:cNvGrpSpPr/>
          <p:nvPr/>
        </p:nvGrpSpPr>
        <p:grpSpPr>
          <a:xfrm>
            <a:off x="10702523" y="457199"/>
            <a:ext cx="1188720" cy="1280160"/>
            <a:chOff x="2826369" y="4113618"/>
            <a:chExt cx="678208" cy="486836"/>
          </a:xfrm>
        </p:grpSpPr>
        <p:sp>
          <p:nvSpPr>
            <p:cNvPr id="7" name="TextBox 6">
              <a:extLst>
                <a:ext uri="{FF2B5EF4-FFF2-40B4-BE49-F238E27FC236}">
                  <a16:creationId xmlns:a16="http://schemas.microsoft.com/office/drawing/2014/main" id="{E0C49612-2011-46E1-B293-24B27240D1EE}"/>
                </a:ext>
              </a:extLst>
            </p:cNvPr>
            <p:cNvSpPr txBox="1"/>
            <p:nvPr/>
          </p:nvSpPr>
          <p:spPr>
            <a:xfrm>
              <a:off x="2826369" y="4440363"/>
              <a:ext cx="678208" cy="160091"/>
            </a:xfrm>
            <a:prstGeom prst="rect">
              <a:avLst/>
            </a:prstGeom>
            <a:noFill/>
          </p:spPr>
          <p:txBody>
            <a:bodyPr wrap="square" lIns="0" tIns="0" rIns="0" bIns="0" rtlCol="0">
              <a:spAutoFit/>
            </a:bodyPr>
            <a:lstStyle/>
            <a:p>
              <a:pPr algn="ctr" defTabSz="713023">
                <a:spcBef>
                  <a:spcPts val="918"/>
                </a:spcBef>
                <a:spcAft>
                  <a:spcPts val="918"/>
                </a:spcAft>
                <a:defRPr/>
              </a:pPr>
              <a:r>
                <a:rPr lang="en-US" sz="1020" kern="0" dirty="0">
                  <a:ln w="3175">
                    <a:noFill/>
                  </a:ln>
                  <a:solidFill>
                    <a:srgbClr val="0078D4"/>
                  </a:solidFill>
                  <a:latin typeface="Segoe UI" panose="020B0502040204020203" pitchFamily="34" charset="0"/>
                  <a:cs typeface="Segoe UI" panose="020B0502040204020203" pitchFamily="34" charset="0"/>
                </a:rPr>
                <a:t>Language</a:t>
              </a:r>
            </a:p>
          </p:txBody>
        </p:sp>
        <p:sp>
          <p:nvSpPr>
            <p:cNvPr id="8" name="Graphic 569">
              <a:extLst>
                <a:ext uri="{FF2B5EF4-FFF2-40B4-BE49-F238E27FC236}">
                  <a16:creationId xmlns:a16="http://schemas.microsoft.com/office/drawing/2014/main" id="{0CF4D59A-0E85-4451-8D8D-A9D003B1B7FB}"/>
                </a:ext>
              </a:extLst>
            </p:cNvPr>
            <p:cNvSpPr/>
            <p:nvPr/>
          </p:nvSpPr>
          <p:spPr>
            <a:xfrm>
              <a:off x="3000026" y="4113618"/>
              <a:ext cx="320148" cy="288133"/>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accent1"/>
              </a:solidFill>
              <a:prstDash val="solid"/>
              <a:miter/>
            </a:ln>
          </p:spPr>
          <p:txBody>
            <a:bodyPr rtlCol="0" anchor="ctr"/>
            <a:lstStyle/>
            <a:p>
              <a:pPr defTabSz="932597">
                <a:defRPr/>
              </a:pPr>
              <a:endParaRPr lang="en-US" dirty="0">
                <a:solidFill>
                  <a:srgbClr val="1A1A1A"/>
                </a:solidFill>
                <a:latin typeface="Segoe UI"/>
              </a:endParaRPr>
            </a:p>
          </p:txBody>
        </p:sp>
      </p:grpSp>
    </p:spTree>
    <p:extLst>
      <p:ext uri="{BB962C8B-B14F-4D97-AF65-F5344CB8AC3E}">
        <p14:creationId xmlns:p14="http://schemas.microsoft.com/office/powerpoint/2010/main" val="422115736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Introducing Search</a:t>
            </a:r>
          </a:p>
        </p:txBody>
      </p:sp>
      <p:sp>
        <p:nvSpPr>
          <p:cNvPr id="3" name="Rectangle 2">
            <a:extLst>
              <a:ext uri="{FF2B5EF4-FFF2-40B4-BE49-F238E27FC236}">
                <a16:creationId xmlns:a16="http://schemas.microsoft.com/office/drawing/2014/main" id="{06169330-8BC0-4EF8-A8DC-30800C45E472}"/>
              </a:ext>
            </a:extLst>
          </p:cNvPr>
          <p:cNvSpPr/>
          <p:nvPr/>
        </p:nvSpPr>
        <p:spPr>
          <a:xfrm>
            <a:off x="482082" y="1841069"/>
            <a:ext cx="11709918" cy="3080074"/>
          </a:xfrm>
          <a:prstGeom prst="rect">
            <a:avLst/>
          </a:prstGeom>
        </p:spPr>
        <p:txBody>
          <a:bodyPr wrap="square">
            <a:spAutoFit/>
          </a:bodyPr>
          <a:lstStyle/>
          <a:p>
            <a:r>
              <a:rPr lang="en-US" dirty="0"/>
              <a:t>The Search aspect of Cognitive Services, at a high level, utilizes Bing as the search engine.  Key aspects of the Search service are:</a:t>
            </a:r>
          </a:p>
          <a:p>
            <a:pPr marL="285750" indent="-285750">
              <a:buFont typeface="Arial" panose="020B0604020202020204" pitchFamily="34" charset="0"/>
              <a:buChar char="•"/>
            </a:pPr>
            <a:r>
              <a:rPr lang="en-US" dirty="0"/>
              <a:t>Bing New Search</a:t>
            </a:r>
          </a:p>
          <a:p>
            <a:pPr marL="285750" indent="-285750">
              <a:buFont typeface="Arial" panose="020B0604020202020204" pitchFamily="34" charset="0"/>
              <a:buChar char="•"/>
            </a:pPr>
            <a:r>
              <a:rPr lang="en-US" dirty="0"/>
              <a:t>Bing Video Search</a:t>
            </a:r>
          </a:p>
          <a:p>
            <a:pPr marL="285750" indent="-285750">
              <a:buFont typeface="Arial" panose="020B0604020202020204" pitchFamily="34" charset="0"/>
              <a:buChar char="•"/>
            </a:pPr>
            <a:r>
              <a:rPr lang="en-US" dirty="0"/>
              <a:t>Bing Web Search</a:t>
            </a:r>
          </a:p>
          <a:p>
            <a:pPr marL="285750" indent="-285750">
              <a:buFont typeface="Arial" panose="020B0604020202020204" pitchFamily="34" charset="0"/>
              <a:buChar char="•"/>
            </a:pPr>
            <a:r>
              <a:rPr lang="en-US" dirty="0"/>
              <a:t>Bing Autosuggest</a:t>
            </a:r>
            <a:endParaRPr lang="en-US" sz="5400" dirty="0"/>
          </a:p>
          <a:p>
            <a:pPr marL="285750" indent="-285750">
              <a:buFont typeface="Arial" panose="020B0604020202020204" pitchFamily="34" charset="0"/>
              <a:buChar char="•"/>
            </a:pPr>
            <a:r>
              <a:rPr lang="en-US" dirty="0"/>
              <a:t>Bing Custom Search</a:t>
            </a:r>
          </a:p>
          <a:p>
            <a:pPr marL="285750" indent="-285750">
              <a:buFont typeface="Arial" panose="020B0604020202020204" pitchFamily="34" charset="0"/>
              <a:buChar char="•"/>
            </a:pPr>
            <a:r>
              <a:rPr lang="en-US" dirty="0"/>
              <a:t>Bing Entity Search</a:t>
            </a:r>
          </a:p>
          <a:p>
            <a:pPr marL="285750" indent="-285750">
              <a:buFont typeface="Arial" panose="020B0604020202020204" pitchFamily="34" charset="0"/>
              <a:buChar char="•"/>
            </a:pPr>
            <a:r>
              <a:rPr lang="en-US" dirty="0"/>
              <a:t>Bing Image Search</a:t>
            </a:r>
          </a:p>
          <a:p>
            <a:pPr marL="285750" indent="-285750">
              <a:buFont typeface="Arial" panose="020B0604020202020204" pitchFamily="34" charset="0"/>
              <a:buChar char="•"/>
            </a:pPr>
            <a:r>
              <a:rPr lang="en-US" dirty="0"/>
              <a:t>Bing Visual Search</a:t>
            </a:r>
          </a:p>
          <a:p>
            <a:pPr marL="285750" indent="-285750">
              <a:buFont typeface="Arial" panose="020B0604020202020204" pitchFamily="34" charset="0"/>
              <a:buChar char="•"/>
            </a:pPr>
            <a:r>
              <a:rPr lang="en-US" dirty="0"/>
              <a:t>Bing Local Business Search (Preview)</a:t>
            </a:r>
          </a:p>
        </p:txBody>
      </p:sp>
      <p:grpSp>
        <p:nvGrpSpPr>
          <p:cNvPr id="10" name="Group 9">
            <a:extLst>
              <a:ext uri="{FF2B5EF4-FFF2-40B4-BE49-F238E27FC236}">
                <a16:creationId xmlns:a16="http://schemas.microsoft.com/office/drawing/2014/main" id="{D14ABBC1-F407-4987-89C6-87A5D13B7AF5}"/>
              </a:ext>
            </a:extLst>
          </p:cNvPr>
          <p:cNvGrpSpPr/>
          <p:nvPr/>
        </p:nvGrpSpPr>
        <p:grpSpPr>
          <a:xfrm>
            <a:off x="10698480" y="457200"/>
            <a:ext cx="1188720" cy="1280160"/>
            <a:chOff x="3658166" y="4114383"/>
            <a:chExt cx="539859" cy="486071"/>
          </a:xfrm>
        </p:grpSpPr>
        <p:sp>
          <p:nvSpPr>
            <p:cNvPr id="11" name="TextBox 10">
              <a:extLst>
                <a:ext uri="{FF2B5EF4-FFF2-40B4-BE49-F238E27FC236}">
                  <a16:creationId xmlns:a16="http://schemas.microsoft.com/office/drawing/2014/main" id="{BAF620D4-1794-4A1A-8940-4F7ABEB526B5}"/>
                </a:ext>
              </a:extLst>
            </p:cNvPr>
            <p:cNvSpPr txBox="1"/>
            <p:nvPr/>
          </p:nvSpPr>
          <p:spPr>
            <a:xfrm>
              <a:off x="3658166" y="4440363"/>
              <a:ext cx="539859" cy="160091"/>
            </a:xfrm>
            <a:prstGeom prst="rect">
              <a:avLst/>
            </a:prstGeom>
            <a:noFill/>
          </p:spPr>
          <p:txBody>
            <a:bodyPr wrap="square" lIns="0" tIns="0" rIns="0" bIns="0" rtlCol="0">
              <a:spAutoFit/>
            </a:bodyPr>
            <a:lstStyle/>
            <a:p>
              <a:pPr algn="ctr" defTabSz="713023">
                <a:spcBef>
                  <a:spcPts val="918"/>
                </a:spcBef>
                <a:spcAft>
                  <a:spcPts val="918"/>
                </a:spcAft>
                <a:defRPr/>
              </a:pPr>
              <a:r>
                <a:rPr lang="en-US" sz="1020" kern="0" dirty="0">
                  <a:ln w="3175">
                    <a:noFill/>
                  </a:ln>
                  <a:solidFill>
                    <a:srgbClr val="0078D4"/>
                  </a:solidFill>
                  <a:latin typeface="Segoe UI" panose="020B0502040204020203" pitchFamily="34" charset="0"/>
                  <a:cs typeface="Segoe UI" panose="020B0502040204020203" pitchFamily="34" charset="0"/>
                </a:rPr>
                <a:t>Search</a:t>
              </a:r>
            </a:p>
          </p:txBody>
        </p:sp>
        <p:grpSp>
          <p:nvGrpSpPr>
            <p:cNvPr id="12" name="Group 11">
              <a:extLst>
                <a:ext uri="{FF2B5EF4-FFF2-40B4-BE49-F238E27FC236}">
                  <a16:creationId xmlns:a16="http://schemas.microsoft.com/office/drawing/2014/main" id="{ED4DDE58-8A87-4402-89A8-06536B3267E2}"/>
                </a:ext>
              </a:extLst>
            </p:cNvPr>
            <p:cNvGrpSpPr/>
            <p:nvPr/>
          </p:nvGrpSpPr>
          <p:grpSpPr>
            <a:xfrm>
              <a:off x="3759698" y="4114383"/>
              <a:ext cx="286602" cy="286602"/>
              <a:chOff x="6511270" y="2828232"/>
              <a:chExt cx="281008" cy="281008"/>
            </a:xfrm>
          </p:grpSpPr>
          <p:sp>
            <p:nvSpPr>
              <p:cNvPr id="13" name="Oval 12">
                <a:extLst>
                  <a:ext uri="{FF2B5EF4-FFF2-40B4-BE49-F238E27FC236}">
                    <a16:creationId xmlns:a16="http://schemas.microsoft.com/office/drawing/2014/main" id="{8A60C18A-940D-4D7E-AD22-0F8DCAFD29A4}"/>
                  </a:ext>
                </a:extLst>
              </p:cNvPr>
              <p:cNvSpPr/>
              <p:nvPr/>
            </p:nvSpPr>
            <p:spPr bwMode="auto">
              <a:xfrm>
                <a:off x="6618108" y="2845707"/>
                <a:ext cx="154168" cy="1541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347C4D70-316E-43C7-8F5E-B45B90A4ECF5}"/>
                  </a:ext>
                </a:extLst>
              </p:cNvPr>
              <p:cNvSpPr/>
              <p:nvPr/>
            </p:nvSpPr>
            <p:spPr>
              <a:xfrm flipH="1">
                <a:off x="6511270" y="2828232"/>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1"/>
              </a:solidFill>
              <a:ln w="9525" cap="flat">
                <a:noFill/>
                <a:prstDash val="solid"/>
                <a:miter/>
              </a:ln>
            </p:spPr>
            <p:txBody>
              <a:bodyPr/>
              <a:lstStyle/>
              <a:p>
                <a:pPr defTabSz="932563">
                  <a:defRPr/>
                </a:pPr>
                <a:endParaRPr lang="en-US" sz="1800" dirty="0">
                  <a:solidFill>
                    <a:srgbClr val="1A1A1A"/>
                  </a:solidFill>
                  <a:latin typeface="Segoe UI"/>
                </a:endParaRPr>
              </a:p>
            </p:txBody>
          </p:sp>
        </p:grpSp>
      </p:grpSp>
    </p:spTree>
    <p:extLst>
      <p:ext uri="{BB962C8B-B14F-4D97-AF65-F5344CB8AC3E}">
        <p14:creationId xmlns:p14="http://schemas.microsoft.com/office/powerpoint/2010/main" val="129150754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Demo: Bing Search Services</a:t>
            </a:r>
          </a:p>
        </p:txBody>
      </p:sp>
      <p:sp>
        <p:nvSpPr>
          <p:cNvPr id="3" name="Rectangle 2">
            <a:extLst>
              <a:ext uri="{FF2B5EF4-FFF2-40B4-BE49-F238E27FC236}">
                <a16:creationId xmlns:a16="http://schemas.microsoft.com/office/drawing/2014/main" id="{06169330-8BC0-4EF8-A8DC-30800C45E472}"/>
              </a:ext>
            </a:extLst>
          </p:cNvPr>
          <p:cNvSpPr/>
          <p:nvPr/>
        </p:nvSpPr>
        <p:spPr>
          <a:xfrm>
            <a:off x="482082" y="1841069"/>
            <a:ext cx="11709918" cy="1178784"/>
          </a:xfrm>
          <a:prstGeom prst="rect">
            <a:avLst/>
          </a:prstGeom>
        </p:spPr>
        <p:txBody>
          <a:bodyPr wrap="square">
            <a:spAutoFit/>
          </a:bodyPr>
          <a:lstStyle/>
          <a:p>
            <a:pPr marL="285750" indent="-285750">
              <a:buFont typeface="Arial" panose="020B0604020202020204" pitchFamily="34" charset="0"/>
              <a:buChar char="•"/>
            </a:pPr>
            <a:r>
              <a:rPr lang="en-US" dirty="0"/>
              <a:t>Bing Autosuggest – See how the autosuggest feature works when entering text</a:t>
            </a:r>
            <a:br>
              <a:rPr lang="en-US" dirty="0"/>
            </a:br>
            <a:endParaRPr lang="en-US" dirty="0"/>
          </a:p>
          <a:p>
            <a:pPr marL="285750" indent="-285750">
              <a:buFont typeface="Arial" panose="020B0604020202020204" pitchFamily="34" charset="0"/>
              <a:buChar char="•"/>
            </a:pPr>
            <a:r>
              <a:rPr lang="en-US" dirty="0"/>
              <a:t>Bing Image Search – See an example of Bing results based on image searches and understand the various attributes available</a:t>
            </a:r>
          </a:p>
        </p:txBody>
      </p:sp>
      <p:grpSp>
        <p:nvGrpSpPr>
          <p:cNvPr id="10" name="Group 9">
            <a:extLst>
              <a:ext uri="{FF2B5EF4-FFF2-40B4-BE49-F238E27FC236}">
                <a16:creationId xmlns:a16="http://schemas.microsoft.com/office/drawing/2014/main" id="{D14ABBC1-F407-4987-89C6-87A5D13B7AF5}"/>
              </a:ext>
            </a:extLst>
          </p:cNvPr>
          <p:cNvGrpSpPr/>
          <p:nvPr/>
        </p:nvGrpSpPr>
        <p:grpSpPr>
          <a:xfrm>
            <a:off x="10698480" y="457200"/>
            <a:ext cx="1188720" cy="1280160"/>
            <a:chOff x="3658166" y="4114383"/>
            <a:chExt cx="539859" cy="486071"/>
          </a:xfrm>
        </p:grpSpPr>
        <p:sp>
          <p:nvSpPr>
            <p:cNvPr id="11" name="TextBox 10">
              <a:extLst>
                <a:ext uri="{FF2B5EF4-FFF2-40B4-BE49-F238E27FC236}">
                  <a16:creationId xmlns:a16="http://schemas.microsoft.com/office/drawing/2014/main" id="{BAF620D4-1794-4A1A-8940-4F7ABEB526B5}"/>
                </a:ext>
              </a:extLst>
            </p:cNvPr>
            <p:cNvSpPr txBox="1"/>
            <p:nvPr/>
          </p:nvSpPr>
          <p:spPr>
            <a:xfrm>
              <a:off x="3658166" y="4440363"/>
              <a:ext cx="539859" cy="160091"/>
            </a:xfrm>
            <a:prstGeom prst="rect">
              <a:avLst/>
            </a:prstGeom>
            <a:noFill/>
          </p:spPr>
          <p:txBody>
            <a:bodyPr wrap="square" lIns="0" tIns="0" rIns="0" bIns="0" rtlCol="0">
              <a:spAutoFit/>
            </a:bodyPr>
            <a:lstStyle/>
            <a:p>
              <a:pPr algn="ctr" defTabSz="713023">
                <a:spcBef>
                  <a:spcPts val="918"/>
                </a:spcBef>
                <a:spcAft>
                  <a:spcPts val="918"/>
                </a:spcAft>
                <a:defRPr/>
              </a:pPr>
              <a:r>
                <a:rPr lang="en-US" sz="1020" kern="0" dirty="0">
                  <a:ln w="3175">
                    <a:noFill/>
                  </a:ln>
                  <a:solidFill>
                    <a:srgbClr val="0078D4"/>
                  </a:solidFill>
                  <a:latin typeface="Segoe UI" panose="020B0502040204020203" pitchFamily="34" charset="0"/>
                  <a:cs typeface="Segoe UI" panose="020B0502040204020203" pitchFamily="34" charset="0"/>
                </a:rPr>
                <a:t>Search</a:t>
              </a:r>
            </a:p>
          </p:txBody>
        </p:sp>
        <p:grpSp>
          <p:nvGrpSpPr>
            <p:cNvPr id="12" name="Group 11">
              <a:extLst>
                <a:ext uri="{FF2B5EF4-FFF2-40B4-BE49-F238E27FC236}">
                  <a16:creationId xmlns:a16="http://schemas.microsoft.com/office/drawing/2014/main" id="{ED4DDE58-8A87-4402-89A8-06536B3267E2}"/>
                </a:ext>
              </a:extLst>
            </p:cNvPr>
            <p:cNvGrpSpPr/>
            <p:nvPr/>
          </p:nvGrpSpPr>
          <p:grpSpPr>
            <a:xfrm>
              <a:off x="3759698" y="4114383"/>
              <a:ext cx="286602" cy="286602"/>
              <a:chOff x="6511270" y="2828232"/>
              <a:chExt cx="281008" cy="281008"/>
            </a:xfrm>
          </p:grpSpPr>
          <p:sp>
            <p:nvSpPr>
              <p:cNvPr id="13" name="Oval 12">
                <a:extLst>
                  <a:ext uri="{FF2B5EF4-FFF2-40B4-BE49-F238E27FC236}">
                    <a16:creationId xmlns:a16="http://schemas.microsoft.com/office/drawing/2014/main" id="{8A60C18A-940D-4D7E-AD22-0F8DCAFD29A4}"/>
                  </a:ext>
                </a:extLst>
              </p:cNvPr>
              <p:cNvSpPr/>
              <p:nvPr/>
            </p:nvSpPr>
            <p:spPr bwMode="auto">
              <a:xfrm>
                <a:off x="6618108" y="2845707"/>
                <a:ext cx="154168" cy="1541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347C4D70-316E-43C7-8F5E-B45B90A4ECF5}"/>
                  </a:ext>
                </a:extLst>
              </p:cNvPr>
              <p:cNvSpPr/>
              <p:nvPr/>
            </p:nvSpPr>
            <p:spPr>
              <a:xfrm flipH="1">
                <a:off x="6511270" y="2828232"/>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1"/>
              </a:solidFill>
              <a:ln w="9525" cap="flat">
                <a:noFill/>
                <a:prstDash val="solid"/>
                <a:miter/>
              </a:ln>
            </p:spPr>
            <p:txBody>
              <a:bodyPr/>
              <a:lstStyle/>
              <a:p>
                <a:pPr defTabSz="932563">
                  <a:defRPr/>
                </a:pPr>
                <a:endParaRPr lang="en-US" sz="1800" dirty="0">
                  <a:solidFill>
                    <a:srgbClr val="1A1A1A"/>
                  </a:solidFill>
                  <a:latin typeface="Segoe UI"/>
                </a:endParaRPr>
              </a:p>
            </p:txBody>
          </p:sp>
        </p:grpSp>
      </p:grpSp>
    </p:spTree>
    <p:extLst>
      <p:ext uri="{BB962C8B-B14F-4D97-AF65-F5344CB8AC3E}">
        <p14:creationId xmlns:p14="http://schemas.microsoft.com/office/powerpoint/2010/main" val="19756437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Agenda</a:t>
            </a:r>
          </a:p>
        </p:txBody>
      </p:sp>
      <p:sp>
        <p:nvSpPr>
          <p:cNvPr id="6" name="Text Placeholder 5"/>
          <p:cNvSpPr>
            <a:spLocks noGrp="1"/>
          </p:cNvSpPr>
          <p:nvPr>
            <p:ph type="body" sz="quarter" idx="10"/>
          </p:nvPr>
        </p:nvSpPr>
        <p:spPr>
          <a:xfrm>
            <a:off x="471466" y="1108734"/>
            <a:ext cx="11018520" cy="1982081"/>
          </a:xfrm>
        </p:spPr>
        <p:txBody>
          <a:bodyPr/>
          <a:lstStyle/>
          <a:p>
            <a:r>
              <a:rPr lang="en-US" dirty="0"/>
              <a:t>Overview of Azure Cognitive Services</a:t>
            </a:r>
          </a:p>
          <a:p>
            <a:r>
              <a:rPr lang="en-US" dirty="0"/>
              <a:t>Creating Cognitive Services</a:t>
            </a:r>
          </a:p>
          <a:p>
            <a:r>
              <a:rPr lang="en-US" dirty="0"/>
              <a:t>Testing Cognitive Services</a:t>
            </a:r>
          </a:p>
          <a:p>
            <a:r>
              <a:rPr lang="en-US" dirty="0"/>
              <a:t>Lab: </a:t>
            </a:r>
            <a:r>
              <a:rPr lang="en-US"/>
              <a:t>Implement Computer Vision</a:t>
            </a:r>
            <a:endParaRPr lang="en-US" dirty="0"/>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Introducing Decision</a:t>
            </a:r>
          </a:p>
        </p:txBody>
      </p:sp>
      <p:sp>
        <p:nvSpPr>
          <p:cNvPr id="3" name="Rectangle 2">
            <a:extLst>
              <a:ext uri="{FF2B5EF4-FFF2-40B4-BE49-F238E27FC236}">
                <a16:creationId xmlns:a16="http://schemas.microsoft.com/office/drawing/2014/main" id="{06169330-8BC0-4EF8-A8DC-30800C45E472}"/>
              </a:ext>
            </a:extLst>
          </p:cNvPr>
          <p:cNvSpPr/>
          <p:nvPr/>
        </p:nvSpPr>
        <p:spPr>
          <a:xfrm>
            <a:off x="482082" y="1841069"/>
            <a:ext cx="11709918" cy="2536848"/>
          </a:xfrm>
          <a:prstGeom prst="rect">
            <a:avLst/>
          </a:prstGeom>
        </p:spPr>
        <p:txBody>
          <a:bodyPr wrap="square">
            <a:spAutoFit/>
          </a:bodyPr>
          <a:lstStyle/>
          <a:p>
            <a:pPr marL="285750" indent="-285750">
              <a:buFont typeface="Arial" panose="020B0604020202020204" pitchFamily="34" charset="0"/>
              <a:buChar char="•"/>
            </a:pPr>
            <a:r>
              <a:rPr lang="en-US" b="1" dirty="0"/>
              <a:t>Content Moderator</a:t>
            </a:r>
            <a:r>
              <a:rPr lang="en-US" dirty="0"/>
              <a:t> - Use this service to detect potentially offensive content such as unwanted images, filter text for profanity or other unwanted text, and moderate content that might be considered adult or racy content.</a:t>
            </a:r>
            <a:br>
              <a:rPr lang="en-US" dirty="0"/>
            </a:br>
            <a:endParaRPr lang="en-US" dirty="0"/>
          </a:p>
          <a:p>
            <a:pPr marL="285750" indent="-285750">
              <a:buFont typeface="Arial" panose="020B0604020202020204" pitchFamily="34" charset="0"/>
              <a:buChar char="•"/>
            </a:pPr>
            <a:r>
              <a:rPr lang="en-US" b="1" dirty="0"/>
              <a:t>Anomaly Detector (Preview)</a:t>
            </a:r>
            <a:r>
              <a:rPr lang="en-US" dirty="0"/>
              <a:t> - This feature set can help you to monitor business health in real-time, leverage interactive data analytics for your business, and even help to conduct Internet of Things (IoT) remote </a:t>
            </a:r>
            <a:r>
              <a:rPr lang="en-US"/>
              <a:t>monitoring.</a:t>
            </a:r>
            <a:br>
              <a:rPr lang="en-US"/>
            </a:br>
            <a:endParaRPr lang="en-US" dirty="0"/>
          </a:p>
          <a:p>
            <a:pPr marL="285750" indent="-285750">
              <a:buFont typeface="Arial" panose="020B0604020202020204" pitchFamily="34" charset="0"/>
              <a:buChar char="•"/>
            </a:pPr>
            <a:r>
              <a:rPr lang="en-US" b="1" dirty="0"/>
              <a:t>Personalizer (Preview)</a:t>
            </a:r>
            <a:r>
              <a:rPr lang="en-US" dirty="0"/>
              <a:t> - Personalizer helps to deliver richer personalized experiences in the applications that you develop. It can understand and manage the reinforcement learning loop and can be deployed anywhere from the cloud to the edge.</a:t>
            </a:r>
          </a:p>
        </p:txBody>
      </p:sp>
      <p:pic>
        <p:nvPicPr>
          <p:cNvPr id="4" name="Picture 3">
            <a:extLst>
              <a:ext uri="{FF2B5EF4-FFF2-40B4-BE49-F238E27FC236}">
                <a16:creationId xmlns:a16="http://schemas.microsoft.com/office/drawing/2014/main" id="{07794687-AC66-4E04-844D-24A1A14F793B}"/>
              </a:ext>
            </a:extLst>
          </p:cNvPr>
          <p:cNvPicPr>
            <a:picLocks noChangeAspect="1"/>
          </p:cNvPicPr>
          <p:nvPr/>
        </p:nvPicPr>
        <p:blipFill>
          <a:blip r:embed="rId2"/>
          <a:stretch>
            <a:fillRect/>
          </a:stretch>
        </p:blipFill>
        <p:spPr>
          <a:xfrm>
            <a:off x="11012260" y="324624"/>
            <a:ext cx="933450" cy="819150"/>
          </a:xfrm>
          <a:prstGeom prst="rect">
            <a:avLst/>
          </a:prstGeom>
        </p:spPr>
      </p:pic>
    </p:spTree>
    <p:extLst>
      <p:ext uri="{BB962C8B-B14F-4D97-AF65-F5344CB8AC3E}">
        <p14:creationId xmlns:p14="http://schemas.microsoft.com/office/powerpoint/2010/main" val="22223052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Content Moderator</a:t>
            </a:r>
          </a:p>
        </p:txBody>
      </p:sp>
      <p:sp>
        <p:nvSpPr>
          <p:cNvPr id="3" name="Rectangle 2">
            <a:extLst>
              <a:ext uri="{FF2B5EF4-FFF2-40B4-BE49-F238E27FC236}">
                <a16:creationId xmlns:a16="http://schemas.microsoft.com/office/drawing/2014/main" id="{06169330-8BC0-4EF8-A8DC-30800C45E472}"/>
              </a:ext>
            </a:extLst>
          </p:cNvPr>
          <p:cNvSpPr/>
          <p:nvPr/>
        </p:nvSpPr>
        <p:spPr>
          <a:xfrm>
            <a:off x="482082" y="1841069"/>
            <a:ext cx="11709918" cy="4709751"/>
          </a:xfrm>
          <a:prstGeom prst="rect">
            <a:avLst/>
          </a:prstGeom>
        </p:spPr>
        <p:txBody>
          <a:bodyPr wrap="square">
            <a:spAutoFit/>
          </a:bodyPr>
          <a:lstStyle/>
          <a:p>
            <a:pPr marL="285750" indent="-285750">
              <a:buFont typeface="Arial" panose="020B0604020202020204" pitchFamily="34" charset="0"/>
              <a:buChar char="•"/>
            </a:pPr>
            <a:r>
              <a:rPr lang="en-US" b="1" dirty="0"/>
              <a:t>Text Moderation - </a:t>
            </a:r>
            <a:r>
              <a:rPr lang="en-US" dirty="0"/>
              <a:t>The service can evaluate written text to determine if it contains the following:</a:t>
            </a:r>
          </a:p>
          <a:p>
            <a:pPr marL="742933" lvl="1" indent="-285750">
              <a:buFont typeface="Arial" panose="020B0604020202020204" pitchFamily="34" charset="0"/>
              <a:buChar char="•"/>
            </a:pPr>
            <a:r>
              <a:rPr lang="en-US" dirty="0"/>
              <a:t>Profanity</a:t>
            </a:r>
          </a:p>
          <a:p>
            <a:pPr marL="742933" lvl="1" indent="-285750">
              <a:buFont typeface="Arial" panose="020B0604020202020204" pitchFamily="34" charset="0"/>
              <a:buChar char="•"/>
            </a:pPr>
            <a:r>
              <a:rPr lang="en-US" dirty="0"/>
              <a:t>Inappropriate text</a:t>
            </a:r>
          </a:p>
          <a:p>
            <a:pPr marL="742933" lvl="1" indent="-285750">
              <a:buFont typeface="Arial" panose="020B0604020202020204" pitchFamily="34" charset="0"/>
              <a:buChar char="•"/>
            </a:pPr>
            <a:r>
              <a:rPr lang="en-US" dirty="0"/>
              <a:t>Personally Identifiable Information (PII) </a:t>
            </a:r>
          </a:p>
          <a:p>
            <a:pPr marL="742933" lvl="1" indent="-285750">
              <a:buFont typeface="Arial" panose="020B0604020202020204" pitchFamily="34" charset="0"/>
              <a:buChar char="•"/>
            </a:pPr>
            <a:r>
              <a:rPr lang="en-US" dirty="0"/>
              <a:t>Information in custom term lists</a:t>
            </a:r>
            <a:br>
              <a:rPr lang="en-US" b="1" dirty="0"/>
            </a:br>
            <a:endParaRPr lang="en-US" b="1" dirty="0"/>
          </a:p>
          <a:p>
            <a:pPr marL="285750" indent="-285750">
              <a:buFont typeface="Arial" panose="020B0604020202020204" pitchFamily="34" charset="0"/>
              <a:buChar char="•"/>
            </a:pPr>
            <a:r>
              <a:rPr lang="en-US" b="1" dirty="0"/>
              <a:t>Image Moderation</a:t>
            </a:r>
          </a:p>
          <a:p>
            <a:pPr marL="742933" lvl="1" indent="-285750">
              <a:buFont typeface="Arial" panose="020B0604020202020204" pitchFamily="34" charset="0"/>
              <a:buChar char="•"/>
            </a:pPr>
            <a:r>
              <a:rPr lang="en-US" dirty="0"/>
              <a:t>Use machine-assisted image moderation and human-in-the-loop Review tool to moderate images for adult and racy content.</a:t>
            </a:r>
          </a:p>
          <a:p>
            <a:pPr marL="742933" lvl="1" indent="-285750">
              <a:buFont typeface="Arial" panose="020B0604020202020204" pitchFamily="34" charset="0"/>
              <a:buChar char="•"/>
            </a:pPr>
            <a:r>
              <a:rPr lang="en-US" dirty="0"/>
              <a:t>Scan images for text content and extract the text.</a:t>
            </a:r>
          </a:p>
          <a:p>
            <a:pPr marL="742933" lvl="1" indent="-285750">
              <a:buFont typeface="Arial" panose="020B0604020202020204" pitchFamily="34" charset="0"/>
              <a:buChar char="•"/>
            </a:pPr>
            <a:r>
              <a:rPr lang="en-US" dirty="0"/>
              <a:t>Detect faces to aid in detecting personal data that may be contained in the images due to the recognition of faces in the images. You can match images against custom lists, and take further action.</a:t>
            </a:r>
          </a:p>
          <a:p>
            <a:pPr marL="742933" lvl="1" indent="-285750">
              <a:buFont typeface="Arial" panose="020B0604020202020204" pitchFamily="34" charset="0"/>
              <a:buChar char="•"/>
            </a:pPr>
            <a:r>
              <a:rPr lang="en-US" dirty="0"/>
              <a:t>The Optical Character Recognition (OCR) operation predicts the presence of text content in an image and extracts it for text moderation.</a:t>
            </a:r>
          </a:p>
          <a:p>
            <a:pPr marL="742933" lvl="1" indent="-285750">
              <a:buFont typeface="Arial" panose="020B0604020202020204" pitchFamily="34" charset="0"/>
              <a:buChar char="•"/>
            </a:pPr>
            <a:r>
              <a:rPr lang="en-US" dirty="0"/>
              <a:t>The Match operation allows fuzzy matching of incoming images against any of your custom lists, created and managed using the List operations. If a match is found, the operation returns the identifier and the moderation tags of the matched image.</a:t>
            </a:r>
          </a:p>
        </p:txBody>
      </p:sp>
      <p:pic>
        <p:nvPicPr>
          <p:cNvPr id="4" name="Picture 3">
            <a:extLst>
              <a:ext uri="{FF2B5EF4-FFF2-40B4-BE49-F238E27FC236}">
                <a16:creationId xmlns:a16="http://schemas.microsoft.com/office/drawing/2014/main" id="{07794687-AC66-4E04-844D-24A1A14F793B}"/>
              </a:ext>
            </a:extLst>
          </p:cNvPr>
          <p:cNvPicPr>
            <a:picLocks noChangeAspect="1"/>
          </p:cNvPicPr>
          <p:nvPr/>
        </p:nvPicPr>
        <p:blipFill>
          <a:blip r:embed="rId2"/>
          <a:stretch>
            <a:fillRect/>
          </a:stretch>
        </p:blipFill>
        <p:spPr>
          <a:xfrm>
            <a:off x="11012260" y="324624"/>
            <a:ext cx="933450" cy="819150"/>
          </a:xfrm>
          <a:prstGeom prst="rect">
            <a:avLst/>
          </a:prstGeom>
        </p:spPr>
      </p:pic>
    </p:spTree>
    <p:extLst>
      <p:ext uri="{BB962C8B-B14F-4D97-AF65-F5344CB8AC3E}">
        <p14:creationId xmlns:p14="http://schemas.microsoft.com/office/powerpoint/2010/main" val="360421713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Content Moderator, Cont’d</a:t>
            </a:r>
          </a:p>
        </p:txBody>
      </p:sp>
      <p:sp>
        <p:nvSpPr>
          <p:cNvPr id="3" name="Rectangle 2">
            <a:extLst>
              <a:ext uri="{FF2B5EF4-FFF2-40B4-BE49-F238E27FC236}">
                <a16:creationId xmlns:a16="http://schemas.microsoft.com/office/drawing/2014/main" id="{06169330-8BC0-4EF8-A8DC-30800C45E472}"/>
              </a:ext>
            </a:extLst>
          </p:cNvPr>
          <p:cNvSpPr/>
          <p:nvPr/>
        </p:nvSpPr>
        <p:spPr>
          <a:xfrm>
            <a:off x="482082" y="1841069"/>
            <a:ext cx="11709918" cy="4709751"/>
          </a:xfrm>
          <a:prstGeom prst="rect">
            <a:avLst/>
          </a:prstGeom>
        </p:spPr>
        <p:txBody>
          <a:bodyPr wrap="square">
            <a:spAutoFit/>
          </a:bodyPr>
          <a:lstStyle/>
          <a:p>
            <a:pPr marL="285750" indent="-285750">
              <a:buFont typeface="Arial" panose="020B0604020202020204" pitchFamily="34" charset="0"/>
              <a:buChar char="•"/>
            </a:pPr>
            <a:r>
              <a:rPr lang="en-US" b="1" dirty="0"/>
              <a:t>Video Moderation</a:t>
            </a:r>
          </a:p>
          <a:p>
            <a:pPr marL="742933" lvl="1" indent="-285750">
              <a:buFont typeface="Arial" panose="020B0604020202020204" pitchFamily="34" charset="0"/>
              <a:buChar char="•"/>
            </a:pPr>
            <a:r>
              <a:rPr lang="en-US" dirty="0"/>
              <a:t>Video-trained classifier (preview) - Microsoft's adult and racy video classifier is trained with videos</a:t>
            </a:r>
          </a:p>
          <a:p>
            <a:pPr marL="742933" lvl="1" indent="-285750">
              <a:buFont typeface="Arial" panose="020B0604020202020204" pitchFamily="34" charset="0"/>
              <a:buChar char="•"/>
            </a:pPr>
            <a:r>
              <a:rPr lang="en-US" dirty="0"/>
              <a:t>Shot detection - rather than just outputting frames, the service also provides shot-level data so you can review the video using shot-level or frame-level data</a:t>
            </a:r>
          </a:p>
          <a:p>
            <a:pPr marL="742933" lvl="1" indent="-285750">
              <a:buFont typeface="Arial" panose="020B0604020202020204" pitchFamily="34" charset="0"/>
              <a:buChar char="•"/>
            </a:pPr>
            <a:r>
              <a:rPr lang="en-US" dirty="0"/>
              <a:t>Key frame detection - the service identifies and outputs only potentially complete (good) frames. The feature makes frame-level adult and racy analysis easier and more efficient.</a:t>
            </a:r>
          </a:p>
          <a:p>
            <a:pPr marL="742933" lvl="1" indent="-285750">
              <a:buFont typeface="Arial" panose="020B0604020202020204" pitchFamily="34" charset="0"/>
              <a:buChar char="•"/>
            </a:pPr>
            <a:r>
              <a:rPr lang="en-US" dirty="0"/>
              <a:t>Visualization for human review - using the review tool, users can evaluate the insights of the video, change tags related to the video and perform many features associated with reviewing and evaluating video.</a:t>
            </a:r>
          </a:p>
          <a:p>
            <a:pPr marL="742933" lvl="1" indent="-285750">
              <a:buFont typeface="Arial" panose="020B0604020202020204" pitchFamily="34" charset="0"/>
              <a:buChar char="•"/>
            </a:pPr>
            <a:r>
              <a:rPr lang="en-US" dirty="0"/>
              <a:t>Transcript moderation - video files that will have transcripts or closed captioning require moderation to search for offensive speech. This option requires the use of the Azure Media Indexer to convert the speech to text, if the transcript files are not available, and then use the Content Moderator review API to scan the text in the review tool</a:t>
            </a:r>
            <a:br>
              <a:rPr lang="en-US" b="1" dirty="0"/>
            </a:br>
            <a:endParaRPr lang="en-US" b="1" dirty="0"/>
          </a:p>
          <a:p>
            <a:pPr marL="285750" indent="-285750">
              <a:buFont typeface="Arial" panose="020B0604020202020204" pitchFamily="34" charset="0"/>
              <a:buChar char="•"/>
            </a:pPr>
            <a:r>
              <a:rPr lang="en-US" b="1" dirty="0"/>
              <a:t>Review Tool</a:t>
            </a:r>
          </a:p>
          <a:p>
            <a:pPr marL="742933" lvl="1" indent="-285750">
              <a:buFont typeface="Arial" panose="020B0604020202020204" pitchFamily="34" charset="0"/>
              <a:buChar char="•"/>
            </a:pPr>
            <a:r>
              <a:rPr lang="en-US" dirty="0"/>
              <a:t>A common set of tools to moderate text, image, and video.</a:t>
            </a:r>
          </a:p>
          <a:p>
            <a:pPr marL="742933" lvl="1" indent="-285750">
              <a:buFont typeface="Arial" panose="020B0604020202020204" pitchFamily="34" charset="0"/>
              <a:buChar char="•"/>
            </a:pPr>
            <a:r>
              <a:rPr lang="en-US" dirty="0"/>
              <a:t>Automate the creation of human reviews when moderation API results come in.</a:t>
            </a:r>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07794687-AC66-4E04-844D-24A1A14F793B}"/>
              </a:ext>
            </a:extLst>
          </p:cNvPr>
          <p:cNvPicPr>
            <a:picLocks noChangeAspect="1"/>
          </p:cNvPicPr>
          <p:nvPr/>
        </p:nvPicPr>
        <p:blipFill>
          <a:blip r:embed="rId2"/>
          <a:stretch>
            <a:fillRect/>
          </a:stretch>
        </p:blipFill>
        <p:spPr>
          <a:xfrm>
            <a:off x="11012260" y="324624"/>
            <a:ext cx="933450" cy="819150"/>
          </a:xfrm>
          <a:prstGeom prst="rect">
            <a:avLst/>
          </a:prstGeom>
        </p:spPr>
      </p:pic>
    </p:spTree>
    <p:extLst>
      <p:ext uri="{BB962C8B-B14F-4D97-AF65-F5344CB8AC3E}">
        <p14:creationId xmlns:p14="http://schemas.microsoft.com/office/powerpoint/2010/main" val="342418795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Demo: Content Moderator</a:t>
            </a:r>
          </a:p>
        </p:txBody>
      </p:sp>
      <p:pic>
        <p:nvPicPr>
          <p:cNvPr id="4" name="Picture 3">
            <a:extLst>
              <a:ext uri="{FF2B5EF4-FFF2-40B4-BE49-F238E27FC236}">
                <a16:creationId xmlns:a16="http://schemas.microsoft.com/office/drawing/2014/main" id="{07794687-AC66-4E04-844D-24A1A14F793B}"/>
              </a:ext>
            </a:extLst>
          </p:cNvPr>
          <p:cNvPicPr>
            <a:picLocks noChangeAspect="1"/>
          </p:cNvPicPr>
          <p:nvPr/>
        </p:nvPicPr>
        <p:blipFill>
          <a:blip r:embed="rId2"/>
          <a:stretch>
            <a:fillRect/>
          </a:stretch>
        </p:blipFill>
        <p:spPr>
          <a:xfrm>
            <a:off x="11012260" y="324624"/>
            <a:ext cx="933450" cy="819150"/>
          </a:xfrm>
          <a:prstGeom prst="rect">
            <a:avLst/>
          </a:prstGeom>
        </p:spPr>
      </p:pic>
      <p:pic>
        <p:nvPicPr>
          <p:cNvPr id="5" name="Picture 4">
            <a:extLst>
              <a:ext uri="{FF2B5EF4-FFF2-40B4-BE49-F238E27FC236}">
                <a16:creationId xmlns:a16="http://schemas.microsoft.com/office/drawing/2014/main" id="{CD11DBD4-37ED-4D4F-AE97-850291320DE5}"/>
              </a:ext>
            </a:extLst>
          </p:cNvPr>
          <p:cNvPicPr>
            <a:picLocks noChangeAspect="1"/>
          </p:cNvPicPr>
          <p:nvPr/>
        </p:nvPicPr>
        <p:blipFill>
          <a:blip r:embed="rId3"/>
          <a:stretch>
            <a:fillRect/>
          </a:stretch>
        </p:blipFill>
        <p:spPr>
          <a:xfrm>
            <a:off x="356117" y="1143774"/>
            <a:ext cx="11353800" cy="1304925"/>
          </a:xfrm>
          <a:prstGeom prst="rect">
            <a:avLst/>
          </a:prstGeom>
          <a:ln>
            <a:solidFill>
              <a:schemeClr val="tx1"/>
            </a:solidFill>
          </a:ln>
        </p:spPr>
      </p:pic>
      <p:pic>
        <p:nvPicPr>
          <p:cNvPr id="6" name="Picture 5">
            <a:extLst>
              <a:ext uri="{FF2B5EF4-FFF2-40B4-BE49-F238E27FC236}">
                <a16:creationId xmlns:a16="http://schemas.microsoft.com/office/drawing/2014/main" id="{92A5D8E5-B113-4F8D-8DFF-71B797AC184D}"/>
              </a:ext>
            </a:extLst>
          </p:cNvPr>
          <p:cNvPicPr>
            <a:picLocks noChangeAspect="1"/>
          </p:cNvPicPr>
          <p:nvPr/>
        </p:nvPicPr>
        <p:blipFill>
          <a:blip r:embed="rId4"/>
          <a:stretch>
            <a:fillRect/>
          </a:stretch>
        </p:blipFill>
        <p:spPr>
          <a:xfrm>
            <a:off x="532329" y="2581275"/>
            <a:ext cx="11001375" cy="4257675"/>
          </a:xfrm>
          <a:prstGeom prst="rect">
            <a:avLst/>
          </a:prstGeom>
          <a:ln>
            <a:solidFill>
              <a:schemeClr val="tx1"/>
            </a:solidFill>
          </a:ln>
        </p:spPr>
      </p:pic>
    </p:spTree>
    <p:extLst>
      <p:ext uri="{BB962C8B-B14F-4D97-AF65-F5344CB8AC3E}">
        <p14:creationId xmlns:p14="http://schemas.microsoft.com/office/powerpoint/2010/main" val="208606554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6959740" cy="1846659"/>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02</a:t>
            </a:r>
          </a:p>
          <a:p>
            <a:pPr lvl="0">
              <a:defRPr/>
            </a:pPr>
            <a:r>
              <a:rPr lang="en-US" sz="4000" dirty="0">
                <a:solidFill>
                  <a:schemeClr val="accent1"/>
                </a:solidFill>
                <a:latin typeface="Segoe UI Semibold"/>
              </a:rPr>
              <a:t>Creating Cognitive Services using the Azure Portal</a:t>
            </a:r>
            <a:endParaRPr kumimoji="0" lang="en-US" sz="4000" b="0"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647165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8.33333E-7 2.22222E-6 L -8.33333E-7 0.06666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430887"/>
          </a:xfrm>
        </p:spPr>
        <p:txBody>
          <a:bodyPr/>
          <a:lstStyle/>
          <a:p>
            <a:r>
              <a:rPr lang="en-US" dirty="0"/>
              <a:t>L01 – Creating and Managing Cognitive Services Accounts</a:t>
            </a:r>
          </a:p>
        </p:txBody>
      </p:sp>
    </p:spTree>
    <p:extLst>
      <p:ext uri="{BB962C8B-B14F-4D97-AF65-F5344CB8AC3E}">
        <p14:creationId xmlns:p14="http://schemas.microsoft.com/office/powerpoint/2010/main" val="16531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Cognitive Services Accounts</a:t>
            </a:r>
          </a:p>
        </p:txBody>
      </p:sp>
      <p:pic>
        <p:nvPicPr>
          <p:cNvPr id="5" name="Picture 4">
            <a:extLst>
              <a:ext uri="{FF2B5EF4-FFF2-40B4-BE49-F238E27FC236}">
                <a16:creationId xmlns:a16="http://schemas.microsoft.com/office/drawing/2014/main" id="{18EF6CF0-5C3C-4591-9A63-10D5B8C0AC91}"/>
              </a:ext>
            </a:extLst>
          </p:cNvPr>
          <p:cNvPicPr>
            <a:picLocks noChangeAspect="1"/>
          </p:cNvPicPr>
          <p:nvPr/>
        </p:nvPicPr>
        <p:blipFill>
          <a:blip r:embed="rId3"/>
          <a:stretch>
            <a:fillRect/>
          </a:stretch>
        </p:blipFill>
        <p:spPr>
          <a:xfrm>
            <a:off x="6255462" y="3429000"/>
            <a:ext cx="5429529" cy="2121009"/>
          </a:xfrm>
          <a:prstGeom prst="rect">
            <a:avLst/>
          </a:prstGeom>
        </p:spPr>
      </p:pic>
      <p:pic>
        <p:nvPicPr>
          <p:cNvPr id="6" name="Picture 5">
            <a:extLst>
              <a:ext uri="{FF2B5EF4-FFF2-40B4-BE49-F238E27FC236}">
                <a16:creationId xmlns:a16="http://schemas.microsoft.com/office/drawing/2014/main" id="{C06DEB36-6690-4817-90B1-29FFCFE976A7}"/>
              </a:ext>
            </a:extLst>
          </p:cNvPr>
          <p:cNvPicPr>
            <a:picLocks noChangeAspect="1"/>
          </p:cNvPicPr>
          <p:nvPr/>
        </p:nvPicPr>
        <p:blipFill>
          <a:blip r:embed="rId4"/>
          <a:stretch>
            <a:fillRect/>
          </a:stretch>
        </p:blipFill>
        <p:spPr>
          <a:xfrm>
            <a:off x="588263" y="1483566"/>
            <a:ext cx="3823473" cy="4767943"/>
          </a:xfrm>
          <a:prstGeom prst="rect">
            <a:avLst/>
          </a:prstGeom>
        </p:spPr>
      </p:pic>
      <p:sp>
        <p:nvSpPr>
          <p:cNvPr id="7" name="TextBox 6">
            <a:extLst>
              <a:ext uri="{FF2B5EF4-FFF2-40B4-BE49-F238E27FC236}">
                <a16:creationId xmlns:a16="http://schemas.microsoft.com/office/drawing/2014/main" id="{31B25165-16F0-4EA0-9CF5-1F7DADAC0905}"/>
              </a:ext>
            </a:extLst>
          </p:cNvPr>
          <p:cNvSpPr txBox="1"/>
          <p:nvPr/>
        </p:nvSpPr>
        <p:spPr>
          <a:xfrm>
            <a:off x="5850294" y="1707502"/>
            <a:ext cx="5617028"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Create for single-service or multi-service usage</a:t>
            </a:r>
          </a:p>
        </p:txBody>
      </p:sp>
    </p:spTree>
    <p:extLst>
      <p:ext uri="{BB962C8B-B14F-4D97-AF65-F5344CB8AC3E}">
        <p14:creationId xmlns:p14="http://schemas.microsoft.com/office/powerpoint/2010/main" val="48609082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Manage Cognitive Service Accounts</a:t>
            </a:r>
          </a:p>
        </p:txBody>
      </p:sp>
      <p:pic>
        <p:nvPicPr>
          <p:cNvPr id="4" name="Picture 3">
            <a:extLst>
              <a:ext uri="{FF2B5EF4-FFF2-40B4-BE49-F238E27FC236}">
                <a16:creationId xmlns:a16="http://schemas.microsoft.com/office/drawing/2014/main" id="{C5B4BBD8-1EB6-4426-87F2-EBBD13DB0EF1}"/>
              </a:ext>
            </a:extLst>
          </p:cNvPr>
          <p:cNvPicPr>
            <a:picLocks noChangeAspect="1"/>
          </p:cNvPicPr>
          <p:nvPr/>
        </p:nvPicPr>
        <p:blipFill>
          <a:blip r:embed="rId3"/>
          <a:stretch>
            <a:fillRect/>
          </a:stretch>
        </p:blipFill>
        <p:spPr>
          <a:xfrm>
            <a:off x="3405674" y="1287312"/>
            <a:ext cx="4379276" cy="5113488"/>
          </a:xfrm>
          <a:prstGeom prst="rect">
            <a:avLst/>
          </a:prstGeom>
        </p:spPr>
      </p:pic>
    </p:spTree>
    <p:extLst>
      <p:ext uri="{BB962C8B-B14F-4D97-AF65-F5344CB8AC3E}">
        <p14:creationId xmlns:p14="http://schemas.microsoft.com/office/powerpoint/2010/main" val="419974824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Monitor Cognitive Service Accounts</a:t>
            </a:r>
          </a:p>
        </p:txBody>
      </p:sp>
      <p:pic>
        <p:nvPicPr>
          <p:cNvPr id="5" name="Picture 4">
            <a:extLst>
              <a:ext uri="{FF2B5EF4-FFF2-40B4-BE49-F238E27FC236}">
                <a16:creationId xmlns:a16="http://schemas.microsoft.com/office/drawing/2014/main" id="{0841E830-F874-4AE9-B37A-A5D2D4FBA674}"/>
              </a:ext>
            </a:extLst>
          </p:cNvPr>
          <p:cNvPicPr>
            <a:picLocks noChangeAspect="1"/>
          </p:cNvPicPr>
          <p:nvPr/>
        </p:nvPicPr>
        <p:blipFill>
          <a:blip r:embed="rId3"/>
          <a:stretch>
            <a:fillRect/>
          </a:stretch>
        </p:blipFill>
        <p:spPr>
          <a:xfrm>
            <a:off x="4236098" y="1633537"/>
            <a:ext cx="3302939" cy="4109597"/>
          </a:xfrm>
          <a:prstGeom prst="rect">
            <a:avLst/>
          </a:prstGeom>
        </p:spPr>
      </p:pic>
    </p:spTree>
    <p:extLst>
      <p:ext uri="{BB962C8B-B14F-4D97-AF65-F5344CB8AC3E}">
        <p14:creationId xmlns:p14="http://schemas.microsoft.com/office/powerpoint/2010/main" val="174886493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Cognitive Services</a:t>
            </a:r>
          </a:p>
        </p:txBody>
      </p:sp>
      <p:sp>
        <p:nvSpPr>
          <p:cNvPr id="3" name="Rectangle 2">
            <a:extLst>
              <a:ext uri="{FF2B5EF4-FFF2-40B4-BE49-F238E27FC236}">
                <a16:creationId xmlns:a16="http://schemas.microsoft.com/office/drawing/2014/main" id="{06169330-8BC0-4EF8-A8DC-30800C45E472}"/>
              </a:ext>
            </a:extLst>
          </p:cNvPr>
          <p:cNvSpPr/>
          <p:nvPr/>
        </p:nvSpPr>
        <p:spPr>
          <a:xfrm>
            <a:off x="241041" y="2902582"/>
            <a:ext cx="11709918" cy="2739211"/>
          </a:xfrm>
          <a:prstGeom prst="rect">
            <a:avLst/>
          </a:prstGeom>
        </p:spPr>
        <p:txBody>
          <a:bodyPr wrap="square">
            <a:spAutoFit/>
          </a:bodyPr>
          <a:lstStyle/>
          <a:p>
            <a:r>
              <a:rPr lang="en-US" sz="2800" dirty="0"/>
              <a:t>Walkthrough – Create and Manage a Cognitive Services Account</a:t>
            </a:r>
          </a:p>
          <a:p>
            <a:endParaRPr lang="en-US" sz="3600" dirty="0"/>
          </a:p>
          <a:p>
            <a:br>
              <a:rPr lang="en-US" sz="5400" dirty="0"/>
            </a:br>
            <a:endParaRPr lang="en-US" sz="5400" dirty="0">
              <a:effectLst/>
            </a:endParaRPr>
          </a:p>
        </p:txBody>
      </p:sp>
    </p:spTree>
    <p:extLst>
      <p:ext uri="{BB962C8B-B14F-4D97-AF65-F5344CB8AC3E}">
        <p14:creationId xmlns:p14="http://schemas.microsoft.com/office/powerpoint/2010/main" val="31073299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 uri="{C183D7F6-B498-43B3-948B-1728B52AA6E4}">
                <adec:decorative xmlns:adec="http://schemas.microsoft.com/office/drawing/2017/decorative" val="0"/>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6723707" cy="1846659"/>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01</a:t>
            </a:r>
          </a:p>
          <a:p>
            <a:pPr lvl="0">
              <a:defRPr/>
            </a:pPr>
            <a:r>
              <a:rPr lang="en-US" sz="4000" dirty="0">
                <a:solidFill>
                  <a:schemeClr val="accent1"/>
                </a:solidFill>
                <a:latin typeface="Segoe UI Semibold"/>
              </a:rPr>
              <a:t>Overview of Azure Cognitive Services</a:t>
            </a:r>
            <a:endParaRPr kumimoji="0" lang="en-US" sz="4000" b="0"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34776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4.79167E-6 2.22222E-6 L 4.79167E-6 0.06666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491941" y="2346103"/>
            <a:ext cx="6806834" cy="1661993"/>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effectLst/>
                <a:uLnTx/>
                <a:uFillTx/>
                <a:latin typeface="Segoe UI Semibold"/>
              </a:rPr>
              <a:t>Lesson</a:t>
            </a:r>
            <a:r>
              <a:rPr kumimoji="0" lang="en-US" sz="3600" b="0" i="0" u="none" strike="noStrike" kern="1200" cap="none" spc="0" normalizeH="0" noProof="0" dirty="0">
                <a:ln>
                  <a:noFill/>
                </a:ln>
                <a:effectLst/>
                <a:uLnTx/>
                <a:uFillTx/>
                <a:latin typeface="Segoe UI Semibold"/>
              </a:rPr>
              <a:t> 03</a:t>
            </a:r>
          </a:p>
          <a:p>
            <a:pPr lvl="0">
              <a:defRPr/>
            </a:pPr>
            <a:r>
              <a:rPr lang="en-US" sz="3600" dirty="0">
                <a:solidFill>
                  <a:schemeClr val="accent1"/>
                </a:solidFill>
                <a:latin typeface="Segoe UI Semibold"/>
              </a:rPr>
              <a:t>Testing Cognitive Services using the API Testing Console</a:t>
            </a:r>
            <a:endParaRPr kumimoji="0" lang="en-US" sz="3600" b="0" i="0" u="none" strike="noStrike" kern="1200" cap="none" spc="0" normalizeH="0" baseline="0" noProof="0" dirty="0">
              <a:ln>
                <a:noFill/>
              </a:ln>
              <a:solidFill>
                <a:schemeClr val="accent1"/>
              </a:solidFill>
              <a:effectLst/>
              <a:uLnTx/>
              <a:uFillTx/>
              <a:latin typeface="Segoe UI Semibold"/>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561877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3.54167E-6 -4.44444E-6 L -3.54167E-6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430887"/>
          </a:xfrm>
        </p:spPr>
        <p:txBody>
          <a:bodyPr/>
          <a:lstStyle/>
          <a:p>
            <a:r>
              <a:rPr lang="en-US" dirty="0"/>
              <a:t>L01 – Using the3 API Testing Console</a:t>
            </a:r>
          </a:p>
        </p:txBody>
      </p:sp>
    </p:spTree>
    <p:extLst>
      <p:ext uri="{BB962C8B-B14F-4D97-AF65-F5344CB8AC3E}">
        <p14:creationId xmlns:p14="http://schemas.microsoft.com/office/powerpoint/2010/main" val="2005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p:txBody>
          <a:bodyPr/>
          <a:lstStyle/>
          <a:p>
            <a:r>
              <a:rPr lang="en-US" dirty="0"/>
              <a:t>The API Testing Console</a:t>
            </a:r>
          </a:p>
        </p:txBody>
      </p:sp>
      <p:pic>
        <p:nvPicPr>
          <p:cNvPr id="6" name="Picture 5">
            <a:extLst>
              <a:ext uri="{FF2B5EF4-FFF2-40B4-BE49-F238E27FC236}">
                <a16:creationId xmlns:a16="http://schemas.microsoft.com/office/drawing/2014/main" id="{B2223F87-E897-44C3-B8F6-232342E7B7DE}"/>
              </a:ext>
            </a:extLst>
          </p:cNvPr>
          <p:cNvPicPr>
            <a:picLocks noChangeAspect="1"/>
          </p:cNvPicPr>
          <p:nvPr/>
        </p:nvPicPr>
        <p:blipFill>
          <a:blip r:embed="rId3"/>
          <a:stretch>
            <a:fillRect/>
          </a:stretch>
        </p:blipFill>
        <p:spPr>
          <a:xfrm>
            <a:off x="2081785" y="1076512"/>
            <a:ext cx="6096000" cy="2196624"/>
          </a:xfrm>
          <a:prstGeom prst="rect">
            <a:avLst/>
          </a:prstGeom>
          <a:ln>
            <a:solidFill>
              <a:schemeClr val="tx1"/>
            </a:solidFill>
          </a:ln>
        </p:spPr>
      </p:pic>
      <p:pic>
        <p:nvPicPr>
          <p:cNvPr id="8" name="Picture 7">
            <a:extLst>
              <a:ext uri="{FF2B5EF4-FFF2-40B4-BE49-F238E27FC236}">
                <a16:creationId xmlns:a16="http://schemas.microsoft.com/office/drawing/2014/main" id="{46A4E605-8859-4F13-9D8D-E6A356510DAC}"/>
              </a:ext>
            </a:extLst>
          </p:cNvPr>
          <p:cNvPicPr>
            <a:picLocks noChangeAspect="1"/>
          </p:cNvPicPr>
          <p:nvPr/>
        </p:nvPicPr>
        <p:blipFill>
          <a:blip r:embed="rId4"/>
          <a:stretch>
            <a:fillRect/>
          </a:stretch>
        </p:blipFill>
        <p:spPr>
          <a:xfrm>
            <a:off x="411324" y="3123846"/>
            <a:ext cx="5865896" cy="3642340"/>
          </a:xfrm>
          <a:prstGeom prst="rect">
            <a:avLst/>
          </a:prstGeom>
          <a:ln>
            <a:solidFill>
              <a:schemeClr val="accent4">
                <a:lumMod val="60000"/>
                <a:lumOff val="40000"/>
              </a:schemeClr>
            </a:solidFill>
          </a:ln>
        </p:spPr>
      </p:pic>
      <p:pic>
        <p:nvPicPr>
          <p:cNvPr id="4" name="Picture 3">
            <a:extLst>
              <a:ext uri="{FF2B5EF4-FFF2-40B4-BE49-F238E27FC236}">
                <a16:creationId xmlns:a16="http://schemas.microsoft.com/office/drawing/2014/main" id="{12823062-CB61-405D-8F25-C4AF58B28D68}"/>
              </a:ext>
            </a:extLst>
          </p:cNvPr>
          <p:cNvPicPr>
            <a:picLocks noChangeAspect="1"/>
          </p:cNvPicPr>
          <p:nvPr/>
        </p:nvPicPr>
        <p:blipFill>
          <a:blip r:embed="rId5"/>
          <a:stretch>
            <a:fillRect/>
          </a:stretch>
        </p:blipFill>
        <p:spPr>
          <a:xfrm>
            <a:off x="7174973" y="1675698"/>
            <a:ext cx="4431810" cy="3642745"/>
          </a:xfrm>
          <a:prstGeom prst="rect">
            <a:avLst/>
          </a:prstGeom>
          <a:ln>
            <a:solidFill>
              <a:schemeClr val="accent4"/>
            </a:solidFill>
          </a:ln>
        </p:spPr>
      </p:pic>
    </p:spTree>
    <p:extLst>
      <p:ext uri="{BB962C8B-B14F-4D97-AF65-F5344CB8AC3E}">
        <p14:creationId xmlns:p14="http://schemas.microsoft.com/office/powerpoint/2010/main" val="73164513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a:xfrm>
            <a:off x="199643" y="258537"/>
            <a:ext cx="11018520" cy="553998"/>
          </a:xfrm>
        </p:spPr>
        <p:txBody>
          <a:bodyPr/>
          <a:lstStyle/>
          <a:p>
            <a:r>
              <a:rPr lang="en-US" dirty="0"/>
              <a:t>Lab 1: Meeting the Technical Requirements</a:t>
            </a:r>
          </a:p>
        </p:txBody>
      </p:sp>
      <p:pic>
        <p:nvPicPr>
          <p:cNvPr id="4" name="Picture 3" descr="This is a lab title slide. At the top of this slide is the lab title. underneath the title, is a picture of an individual working at a desk with three monitors.">
            <a:extLst>
              <a:ext uri="{FF2B5EF4-FFF2-40B4-BE49-F238E27FC236}">
                <a16:creationId xmlns:a16="http://schemas.microsoft.com/office/drawing/2014/main" id="{AEBD4895-FE0C-4436-B5C2-74F80471FE4E}"/>
              </a:ext>
            </a:extLst>
          </p:cNvPr>
          <p:cNvPicPr>
            <a:picLocks noChangeAspect="1"/>
          </p:cNvPicPr>
          <p:nvPr/>
        </p:nvPicPr>
        <p:blipFill>
          <a:blip r:embed="rId2"/>
          <a:stretch>
            <a:fillRect/>
          </a:stretch>
        </p:blipFill>
        <p:spPr>
          <a:xfrm>
            <a:off x="0" y="1112521"/>
            <a:ext cx="12192000" cy="5745479"/>
          </a:xfrm>
          <a:prstGeom prst="rect">
            <a:avLst/>
          </a:prstGeom>
        </p:spPr>
      </p:pic>
    </p:spTree>
    <p:extLst>
      <p:ext uri="{BB962C8B-B14F-4D97-AF65-F5344CB8AC3E}">
        <p14:creationId xmlns:p14="http://schemas.microsoft.com/office/powerpoint/2010/main" val="35692735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Objectives</a:t>
            </a:r>
          </a:p>
        </p:txBody>
      </p:sp>
      <p:sp>
        <p:nvSpPr>
          <p:cNvPr id="6" name="Text Placeholder 5"/>
          <p:cNvSpPr>
            <a:spLocks noGrp="1"/>
          </p:cNvSpPr>
          <p:nvPr>
            <p:ph type="body" sz="quarter" idx="10"/>
          </p:nvPr>
        </p:nvSpPr>
        <p:spPr>
          <a:xfrm>
            <a:off x="471466" y="1108734"/>
            <a:ext cx="11018520" cy="947952"/>
          </a:xfrm>
        </p:spPr>
        <p:txBody>
          <a:bodyPr/>
          <a:lstStyle/>
          <a:p>
            <a:pPr lvl="0"/>
            <a:r>
              <a:rPr lang="en-US" dirty="0"/>
              <a:t>L01 – Configure the lab environment</a:t>
            </a:r>
            <a:endParaRPr lang="en-GB" dirty="0"/>
          </a:p>
          <a:p>
            <a:pPr lvl="0"/>
            <a:r>
              <a:rPr lang="en-US" dirty="0"/>
              <a:t>L02 – Download necessary support files and assets</a:t>
            </a:r>
            <a:endParaRPr lang="en-GB" dirty="0"/>
          </a:p>
        </p:txBody>
      </p:sp>
    </p:spTree>
    <p:extLst>
      <p:ext uri="{BB962C8B-B14F-4D97-AF65-F5344CB8AC3E}">
        <p14:creationId xmlns:p14="http://schemas.microsoft.com/office/powerpoint/2010/main" val="323663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a:xfrm>
            <a:off x="199643" y="258537"/>
            <a:ext cx="11018520" cy="553998"/>
          </a:xfrm>
        </p:spPr>
        <p:txBody>
          <a:bodyPr/>
          <a:lstStyle/>
          <a:p>
            <a:r>
              <a:rPr lang="en-US" dirty="0"/>
              <a:t>Lab 2: Implement Computer Vision</a:t>
            </a:r>
          </a:p>
        </p:txBody>
      </p:sp>
      <p:pic>
        <p:nvPicPr>
          <p:cNvPr id="4" name="Picture 3" descr="This is a lab title slide. At the top of this slide is the lab title. underneath the title, is a picture of an individual working at a desk with three monitors.">
            <a:extLst>
              <a:ext uri="{FF2B5EF4-FFF2-40B4-BE49-F238E27FC236}">
                <a16:creationId xmlns:a16="http://schemas.microsoft.com/office/drawing/2014/main" id="{AEBD4895-FE0C-4436-B5C2-74F80471FE4E}"/>
              </a:ext>
            </a:extLst>
          </p:cNvPr>
          <p:cNvPicPr>
            <a:picLocks noChangeAspect="1"/>
          </p:cNvPicPr>
          <p:nvPr/>
        </p:nvPicPr>
        <p:blipFill>
          <a:blip r:embed="rId2"/>
          <a:stretch>
            <a:fillRect/>
          </a:stretch>
        </p:blipFill>
        <p:spPr>
          <a:xfrm>
            <a:off x="0" y="1112521"/>
            <a:ext cx="12192000" cy="5745479"/>
          </a:xfrm>
          <a:prstGeom prst="rect">
            <a:avLst/>
          </a:prstGeom>
        </p:spPr>
      </p:pic>
    </p:spTree>
    <p:extLst>
      <p:ext uri="{BB962C8B-B14F-4D97-AF65-F5344CB8AC3E}">
        <p14:creationId xmlns:p14="http://schemas.microsoft.com/office/powerpoint/2010/main" val="26137832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Objectives</a:t>
            </a:r>
          </a:p>
        </p:txBody>
      </p:sp>
      <p:sp>
        <p:nvSpPr>
          <p:cNvPr id="6" name="Text Placeholder 5"/>
          <p:cNvSpPr>
            <a:spLocks noGrp="1"/>
          </p:cNvSpPr>
          <p:nvPr>
            <p:ph type="body" sz="quarter" idx="10"/>
          </p:nvPr>
        </p:nvSpPr>
        <p:spPr>
          <a:xfrm>
            <a:off x="471466" y="1108734"/>
            <a:ext cx="11018520" cy="430887"/>
          </a:xfrm>
        </p:spPr>
        <p:txBody>
          <a:bodyPr/>
          <a:lstStyle/>
          <a:p>
            <a:pPr lvl="0"/>
            <a:r>
              <a:rPr lang="en-US" dirty="0"/>
              <a:t>L01 – Work with the Computer Vision API</a:t>
            </a:r>
            <a:endParaRPr lang="en-GB" dirty="0"/>
          </a:p>
        </p:txBody>
      </p:sp>
    </p:spTree>
    <p:extLst>
      <p:ext uri="{BB962C8B-B14F-4D97-AF65-F5344CB8AC3E}">
        <p14:creationId xmlns:p14="http://schemas.microsoft.com/office/powerpoint/2010/main" val="243927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Scenario</a:t>
            </a:r>
          </a:p>
        </p:txBody>
      </p:sp>
      <p:sp>
        <p:nvSpPr>
          <p:cNvPr id="6" name="Text Placeholder 5"/>
          <p:cNvSpPr>
            <a:spLocks noGrp="1"/>
          </p:cNvSpPr>
          <p:nvPr>
            <p:ph type="body" sz="quarter" idx="10"/>
          </p:nvPr>
        </p:nvSpPr>
        <p:spPr>
          <a:xfrm>
            <a:off x="471466" y="1108734"/>
            <a:ext cx="11018520" cy="1292662"/>
          </a:xfrm>
        </p:spPr>
        <p:txBody>
          <a:bodyPr/>
          <a:lstStyle/>
          <a:p>
            <a:pPr lvl="0"/>
            <a:r>
              <a:rPr lang="en-US" dirty="0"/>
              <a:t>In this lab you learn how to implement the Computer Vision API. We use the </a:t>
            </a:r>
            <a:r>
              <a:rPr lang="en-US" dirty="0" err="1"/>
              <a:t>ImageProcessing</a:t>
            </a:r>
            <a:r>
              <a:rPr lang="en-US" dirty="0"/>
              <a:t> portable class library (PCL), discussing its contents and how to use it in your own </a:t>
            </a:r>
            <a:r>
              <a:rPr lang="en-US"/>
              <a:t>applications.</a:t>
            </a:r>
            <a:endParaRPr lang="en-US" dirty="0"/>
          </a:p>
        </p:txBody>
      </p:sp>
    </p:spTree>
    <p:extLst>
      <p:ext uri="{BB962C8B-B14F-4D97-AF65-F5344CB8AC3E}">
        <p14:creationId xmlns:p14="http://schemas.microsoft.com/office/powerpoint/2010/main" val="338401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 module summary slide. On the right of the screen, there is a picture of a Microsoft Surface with a Microsoft website page open. On the left of the screen, there is a dark section called &quot;Module Summary&quot; that lists out the objectives of the module that the student has just learned. Underneath this is a blue section with the title of &quot;Next Steps&quot; that suggests a resource the students can use to follow up after the course."/>
          <p:cNvPicPr>
            <a:picLocks noChangeAspect="1"/>
          </p:cNvPicPr>
          <p:nvPr/>
        </p:nvPicPr>
        <p:blipFill>
          <a:blip r:embed="rId3"/>
          <a:stretch>
            <a:fillRect/>
          </a:stretch>
        </p:blipFill>
        <p:spPr>
          <a:xfrm>
            <a:off x="0" y="0"/>
            <a:ext cx="12192000" cy="6858000"/>
          </a:xfrm>
          <a:prstGeom prst="rect">
            <a:avLst/>
          </a:prstGeom>
        </p:spPr>
      </p:pic>
      <p:sp>
        <p:nvSpPr>
          <p:cNvPr id="6" name="Rectangle 5"/>
          <p:cNvSpPr/>
          <p:nvPr/>
        </p:nvSpPr>
        <p:spPr>
          <a:xfrm>
            <a:off x="199523" y="4055624"/>
            <a:ext cx="5510321" cy="2581689"/>
          </a:xfrm>
          <a:prstGeom prst="rect">
            <a:avLst/>
          </a:prstGeom>
          <a:solidFill>
            <a:schemeClr val="tx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29" name="Rectangle 28"/>
          <p:cNvSpPr/>
          <p:nvPr/>
        </p:nvSpPr>
        <p:spPr>
          <a:xfrm>
            <a:off x="-26127" y="-1466"/>
            <a:ext cx="12216540" cy="129686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320040" rIns="182880" bIns="182880" rtlCol="0" anchor="t"/>
          <a:lstStyle/>
          <a:p>
            <a:pPr marL="0" marR="0" lvl="0" indent="0" algn="l" defTabSz="1088105" rtl="0" eaLnBrk="1" fontAlgn="auto" latinLnBrk="0" hangingPunct="1">
              <a:lnSpc>
                <a:spcPts val="2500"/>
              </a:lnSpc>
              <a:spcBef>
                <a:spcPts val="1200"/>
              </a:spcBef>
              <a:spcAft>
                <a:spcPts val="1800"/>
              </a:spcAft>
              <a:buClrTx/>
              <a:buSzTx/>
              <a:buFontTx/>
              <a:buNone/>
              <a:tabLst/>
              <a:defRPr/>
            </a:pPr>
            <a:endParaRPr kumimoji="0" lang="en-US" sz="1900" b="0" i="0" u="none" strike="noStrike" kern="0" cap="none" spc="0" normalizeH="0" baseline="0" noProof="0" dirty="0">
              <a:ln>
                <a:noFill/>
              </a:ln>
              <a:gradFill>
                <a:gsLst>
                  <a:gs pos="0">
                    <a:srgbClr val="FFFFFF"/>
                  </a:gs>
                  <a:gs pos="100000">
                    <a:srgbClr val="FFFFFF"/>
                  </a:gs>
                </a:gsLst>
                <a:lin ang="16200000" scaled="0"/>
              </a:gradFill>
              <a:effectLst/>
              <a:uLnTx/>
              <a:uFillTx/>
              <a:latin typeface="Segoe UI"/>
              <a:ea typeface="Segoe UI" pitchFamily="34" charset="0"/>
              <a:cs typeface="Segoe UI" pitchFamily="34" charset="0"/>
            </a:endParaRPr>
          </a:p>
        </p:txBody>
      </p:sp>
      <p:sp>
        <p:nvSpPr>
          <p:cNvPr id="18" name="Rectangle 17"/>
          <p:cNvSpPr/>
          <p:nvPr/>
        </p:nvSpPr>
        <p:spPr>
          <a:xfrm>
            <a:off x="4068764" y="464582"/>
            <a:ext cx="8121649" cy="213581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37160" rIns="182880" bIns="182880" rtlCol="0" anchor="t"/>
          <a:lstStyle/>
          <a:p>
            <a:pPr marL="0" marR="0" lvl="0" indent="0" algn="l" defTabSz="912088" rtl="0" eaLnBrk="1" fontAlgn="base" latinLnBrk="0" hangingPunct="1">
              <a:lnSpc>
                <a:spcPct val="90000"/>
              </a:lnSpc>
              <a:spcBef>
                <a:spcPct val="0"/>
              </a:spcBef>
              <a:spcAft>
                <a:spcPts val="1197"/>
              </a:spcAft>
              <a:buClrTx/>
              <a:buSzTx/>
              <a:buFontTx/>
              <a:buNone/>
              <a:tabLst/>
              <a:defRPr/>
            </a:pPr>
            <a:endParaRPr kumimoji="0" lang="en-US" sz="1600" b="1" i="0" u="none" strike="noStrike" kern="0" cap="none" spc="0" normalizeH="0" baseline="0" noProof="0" dirty="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a:xfrm>
            <a:off x="247650" y="4111903"/>
            <a:ext cx="11696700" cy="682195"/>
          </a:xfrm>
        </p:spPr>
        <p:txBody>
          <a:bodyPr/>
          <a:lstStyle/>
          <a:p>
            <a:r>
              <a:rPr lang="en-US" sz="4800" dirty="0">
                <a:solidFill>
                  <a:schemeClr val="bg1"/>
                </a:solidFill>
              </a:rPr>
              <a:t>Next steps</a:t>
            </a:r>
          </a:p>
        </p:txBody>
      </p:sp>
      <p:sp>
        <p:nvSpPr>
          <p:cNvPr id="17" name="Rectangle 16"/>
          <p:cNvSpPr/>
          <p:nvPr/>
        </p:nvSpPr>
        <p:spPr>
          <a:xfrm>
            <a:off x="409073" y="1857788"/>
            <a:ext cx="5107898" cy="54630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137160" rIns="137160" bIns="137160" rtlCol="0" anchor="t">
            <a:spAutoFit/>
          </a:bodyPr>
          <a:lstStyle/>
          <a:p>
            <a:pPr marL="0" marR="0" lvl="0" indent="0" algn="l" defTabSz="1088105" rtl="0" eaLnBrk="1" fontAlgn="auto" latinLnBrk="0" hangingPunct="1">
              <a:lnSpc>
                <a:spcPts val="2100"/>
              </a:lnSpc>
              <a:spcBef>
                <a:spcPts val="1200"/>
              </a:spcBef>
              <a:spcAft>
                <a:spcPts val="180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Segoe UI" panose="020B0502040204020203" pitchFamily="34" charset="0"/>
              <a:cs typeface="Segoe UI" panose="020B0502040204020203" pitchFamily="34" charset="0"/>
            </a:endParaRPr>
          </a:p>
        </p:txBody>
      </p:sp>
      <p:sp>
        <p:nvSpPr>
          <p:cNvPr id="12" name="Rectangle 11"/>
          <p:cNvSpPr/>
          <p:nvPr/>
        </p:nvSpPr>
        <p:spPr>
          <a:xfrm>
            <a:off x="247650" y="4956044"/>
            <a:ext cx="4932948" cy="9981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137160" rtlCol="0" anchor="t"/>
          <a:lstStyle/>
          <a:p>
            <a:pPr marL="9006" marR="0" lvl="1" indent="0" algn="l" defTabSz="89600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After the course, consider researching the other aspects of the Azure Cognitive Services and trying the samples presented on the site.</a:t>
            </a:r>
          </a:p>
        </p:txBody>
      </p:sp>
      <p:sp>
        <p:nvSpPr>
          <p:cNvPr id="5" name="Arrow: Chevron 4"/>
          <p:cNvSpPr/>
          <p:nvPr/>
        </p:nvSpPr>
        <p:spPr>
          <a:xfrm>
            <a:off x="2963022" y="4196867"/>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505050"/>
              </a:solidFill>
              <a:effectLst/>
              <a:uLnTx/>
              <a:uFillTx/>
              <a:latin typeface="Segoe UI"/>
              <a:ea typeface="+mn-ea"/>
              <a:cs typeface="+mn-cs"/>
            </a:endParaRPr>
          </a:p>
        </p:txBody>
      </p:sp>
      <p:sp>
        <p:nvSpPr>
          <p:cNvPr id="3" name="Rectangle 2"/>
          <p:cNvSpPr/>
          <p:nvPr/>
        </p:nvSpPr>
        <p:spPr>
          <a:xfrm>
            <a:off x="205817" y="150202"/>
            <a:ext cx="5462194" cy="3793435"/>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1088078">
              <a:spcBef>
                <a:spcPct val="0"/>
              </a:spcBef>
            </a:pPr>
            <a:r>
              <a:rPr lang="en-GB" sz="4800" spc="-100" dirty="0">
                <a:solidFill>
                  <a:schemeClr val="bg1"/>
                </a:solidFill>
                <a:latin typeface="+mj-lt"/>
                <a:cs typeface="Segoe UI Semibold" panose="020B0702040204020203" pitchFamily="34" charset="0"/>
              </a:rPr>
              <a:t>Module Summary</a:t>
            </a:r>
            <a:endParaRPr lang="en-ZA" sz="4800" spc="-100" dirty="0">
              <a:solidFill>
                <a:schemeClr val="bg1"/>
              </a:solidFill>
              <a:latin typeface="+mj-lt"/>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b="1" dirty="0">
              <a:solidFill>
                <a:prstClr val="white"/>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1"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u="none" strike="noStrike" kern="1200" cap="none" spc="0" normalizeH="0" baseline="0" noProof="0" dirty="0">
                <a:ln>
                  <a:noFill/>
                </a:ln>
                <a:solidFill>
                  <a:prstClr val="white"/>
                </a:solidFill>
                <a:effectLst/>
                <a:uLnTx/>
                <a:uFillTx/>
                <a:latin typeface="Segoe UI"/>
                <a:ea typeface="+mn-ea"/>
                <a:cs typeface="+mn-cs"/>
              </a:rPr>
              <a:t>In this module, you have learned about: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800" b="0" i="0" u="none" strike="noStrike" kern="1200" cap="none" spc="0" normalizeH="0" baseline="0" noProof="0" dirty="0">
                <a:ln>
                  <a:noFill/>
                </a:ln>
                <a:solidFill>
                  <a:prstClr val="white"/>
                </a:solidFill>
                <a:effectLst/>
                <a:uLnTx/>
                <a:uFillTx/>
                <a:latin typeface="Segoe UI"/>
                <a:ea typeface="+mn-ea"/>
                <a:cs typeface="+mn-cs"/>
              </a:rPr>
              <a:t>Microsoft Azure Cognitive Services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800" dirty="0">
                <a:solidFill>
                  <a:prstClr val="white"/>
                </a:solidFill>
                <a:latin typeface="Segoe UI"/>
              </a:rPr>
              <a:t>What Computer Vision 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800" b="0" i="0" u="none" strike="noStrike" kern="1200" cap="none" spc="0" normalizeH="0" baseline="0" noProof="0" dirty="0">
                <a:ln>
                  <a:noFill/>
                </a:ln>
                <a:solidFill>
                  <a:prstClr val="white"/>
                </a:solidFill>
                <a:effectLst/>
                <a:uLnTx/>
                <a:uFillTx/>
                <a:latin typeface="Segoe UI"/>
                <a:ea typeface="+mn-ea"/>
                <a:cs typeface="+mn-cs"/>
              </a:rPr>
              <a:t>What the Speech Services 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800" dirty="0">
                <a:solidFill>
                  <a:prstClr val="white"/>
                </a:solidFill>
                <a:latin typeface="Segoe UI"/>
              </a:rPr>
              <a:t>What the Language Services 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800" b="0" i="0" u="none" strike="noStrike" kern="1200" cap="none" spc="0" normalizeH="0" baseline="0" noProof="0" dirty="0">
                <a:ln>
                  <a:noFill/>
                </a:ln>
                <a:solidFill>
                  <a:prstClr val="white"/>
                </a:solidFill>
                <a:effectLst/>
                <a:uLnTx/>
                <a:uFillTx/>
                <a:latin typeface="Segoe UI"/>
                <a:ea typeface="+mn-ea"/>
                <a:cs typeface="+mn-cs"/>
              </a:rPr>
              <a:t>Bing Search Services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800" dirty="0">
                <a:solidFill>
                  <a:prstClr val="white"/>
                </a:solidFill>
                <a:latin typeface="Segoe UI"/>
              </a:rPr>
              <a:t>What Decision Services </a:t>
            </a:r>
            <a:r>
              <a:rPr lang="en-ZA" sz="1800">
                <a:solidFill>
                  <a:prstClr val="white"/>
                </a:solidFill>
                <a:latin typeface="Segoe UI"/>
              </a:rPr>
              <a:t>are available</a:t>
            </a:r>
            <a:endParaRPr kumimoji="0" lang="en-ZA"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1" name="Arrow: Chevron 10">
            <a:extLst>
              <a:ext uri="{FF2B5EF4-FFF2-40B4-BE49-F238E27FC236}">
                <a16:creationId xmlns:a16="http://schemas.microsoft.com/office/drawing/2014/main" id="{C8414389-47C1-443D-B7D9-B40BC6278BB9}"/>
              </a:ext>
            </a:extLst>
          </p:cNvPr>
          <p:cNvSpPr/>
          <p:nvPr/>
        </p:nvSpPr>
        <p:spPr>
          <a:xfrm>
            <a:off x="4791822" y="346286"/>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9370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13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423354" cy="2499146"/>
          </a:xfrm>
        </p:spPr>
        <p:txBody>
          <a:bodyPr/>
          <a:lstStyle/>
          <a:p>
            <a:r>
              <a:rPr lang="en-US" dirty="0"/>
              <a:t>L01 – Introduce Computer Vision</a:t>
            </a:r>
          </a:p>
          <a:p>
            <a:r>
              <a:rPr lang="en-US" dirty="0"/>
              <a:t>L02 – Introduce Speech Services</a:t>
            </a:r>
          </a:p>
          <a:p>
            <a:r>
              <a:rPr lang="en-US" dirty="0"/>
              <a:t>L03 – Introduce Language Services</a:t>
            </a:r>
          </a:p>
          <a:p>
            <a:r>
              <a:rPr lang="en-US" dirty="0"/>
              <a:t>L04 – Introduce Search</a:t>
            </a:r>
          </a:p>
          <a:p>
            <a:endParaRPr lang="en-US" dirty="0"/>
          </a:p>
        </p:txBody>
      </p:sp>
    </p:spTree>
    <p:extLst>
      <p:ext uri="{BB962C8B-B14F-4D97-AF65-F5344CB8AC3E}">
        <p14:creationId xmlns:p14="http://schemas.microsoft.com/office/powerpoint/2010/main" val="325314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170D-A861-43B2-9BBF-48DF653BC4EB}"/>
              </a:ext>
            </a:extLst>
          </p:cNvPr>
          <p:cNvSpPr>
            <a:spLocks noGrp="1"/>
          </p:cNvSpPr>
          <p:nvPr>
            <p:ph type="title"/>
          </p:nvPr>
        </p:nvSpPr>
        <p:spPr/>
        <p:txBody>
          <a:bodyPr/>
          <a:lstStyle/>
          <a:p>
            <a:r>
              <a:rPr lang="en-US" dirty="0"/>
              <a:t>Azure Cognitive Services and AI</a:t>
            </a:r>
          </a:p>
        </p:txBody>
      </p:sp>
      <p:sp>
        <p:nvSpPr>
          <p:cNvPr id="3" name="Text Placeholder 2">
            <a:extLst>
              <a:ext uri="{FF2B5EF4-FFF2-40B4-BE49-F238E27FC236}">
                <a16:creationId xmlns:a16="http://schemas.microsoft.com/office/drawing/2014/main" id="{7B502889-79F8-4D94-8CAE-56B1501C908F}"/>
              </a:ext>
            </a:extLst>
          </p:cNvPr>
          <p:cNvSpPr>
            <a:spLocks noGrp="1"/>
          </p:cNvSpPr>
          <p:nvPr>
            <p:ph type="body" sz="quarter" idx="10"/>
          </p:nvPr>
        </p:nvSpPr>
        <p:spPr>
          <a:xfrm>
            <a:off x="593725" y="1445022"/>
            <a:ext cx="11018520" cy="4419671"/>
          </a:xfrm>
        </p:spPr>
        <p:txBody>
          <a:bodyPr/>
          <a:lstStyle/>
          <a:p>
            <a:r>
              <a:rPr lang="en-US" dirty="0"/>
              <a:t>Building an AI application from scratch can be daunting</a:t>
            </a:r>
          </a:p>
          <a:p>
            <a:r>
              <a:rPr lang="en-US" dirty="0"/>
              <a:t>Microsoft Azure Cognitive Services consist of </a:t>
            </a:r>
          </a:p>
          <a:p>
            <a:pPr lvl="1"/>
            <a:r>
              <a:rPr lang="en-US" dirty="0"/>
              <a:t>APIs</a:t>
            </a:r>
          </a:p>
          <a:p>
            <a:pPr lvl="1"/>
            <a:r>
              <a:rPr lang="en-US" dirty="0"/>
              <a:t>SDKs</a:t>
            </a:r>
          </a:p>
          <a:p>
            <a:pPr lvl="1"/>
            <a:r>
              <a:rPr lang="en-US" dirty="0"/>
              <a:t>Services</a:t>
            </a:r>
          </a:p>
          <a:p>
            <a:r>
              <a:rPr lang="en-US" dirty="0"/>
              <a:t>Core features includes:</a:t>
            </a:r>
          </a:p>
          <a:p>
            <a:pPr lvl="1"/>
            <a:r>
              <a:rPr lang="en-US" dirty="0"/>
              <a:t>Speech</a:t>
            </a:r>
          </a:p>
          <a:p>
            <a:pPr lvl="1"/>
            <a:r>
              <a:rPr lang="en-US" dirty="0"/>
              <a:t>Language</a:t>
            </a:r>
          </a:p>
          <a:p>
            <a:pPr lvl="1"/>
            <a:r>
              <a:rPr lang="en-US" dirty="0"/>
              <a:t>Vision</a:t>
            </a:r>
          </a:p>
          <a:p>
            <a:pPr lvl="1"/>
            <a:r>
              <a:rPr lang="en-US" dirty="0"/>
              <a:t>Search</a:t>
            </a:r>
          </a:p>
          <a:p>
            <a:pPr lvl="1"/>
            <a:r>
              <a:rPr lang="en-US" dirty="0"/>
              <a:t>Decision</a:t>
            </a:r>
          </a:p>
        </p:txBody>
      </p:sp>
    </p:spTree>
    <p:extLst>
      <p:ext uri="{BB962C8B-B14F-4D97-AF65-F5344CB8AC3E}">
        <p14:creationId xmlns:p14="http://schemas.microsoft.com/office/powerpoint/2010/main" val="402334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170D-A861-43B2-9BBF-48DF653BC4EB}"/>
              </a:ext>
            </a:extLst>
          </p:cNvPr>
          <p:cNvSpPr>
            <a:spLocks noGrp="1"/>
          </p:cNvSpPr>
          <p:nvPr>
            <p:ph type="title"/>
          </p:nvPr>
        </p:nvSpPr>
        <p:spPr/>
        <p:txBody>
          <a:bodyPr/>
          <a:lstStyle/>
          <a:p>
            <a:r>
              <a:rPr lang="en-US" dirty="0"/>
              <a:t>Access Pre-Built Services</a:t>
            </a:r>
          </a:p>
        </p:txBody>
      </p:sp>
      <p:grpSp>
        <p:nvGrpSpPr>
          <p:cNvPr id="7" name="Group 6">
            <a:extLst>
              <a:ext uri="{FF2B5EF4-FFF2-40B4-BE49-F238E27FC236}">
                <a16:creationId xmlns:a16="http://schemas.microsoft.com/office/drawing/2014/main" id="{E9DDB495-3F0F-4D78-B2BB-7A10E0EF97FF}"/>
              </a:ext>
            </a:extLst>
          </p:cNvPr>
          <p:cNvGrpSpPr/>
          <p:nvPr/>
        </p:nvGrpSpPr>
        <p:grpSpPr>
          <a:xfrm>
            <a:off x="1583757" y="2064035"/>
            <a:ext cx="9017249" cy="2676366"/>
            <a:chOff x="2026159" y="2552239"/>
            <a:chExt cx="9017249" cy="2676366"/>
          </a:xfrm>
        </p:grpSpPr>
        <p:sp>
          <p:nvSpPr>
            <p:cNvPr id="8" name="Rectangle 7">
              <a:extLst>
                <a:ext uri="{FF2B5EF4-FFF2-40B4-BE49-F238E27FC236}">
                  <a16:creationId xmlns:a16="http://schemas.microsoft.com/office/drawing/2014/main" id="{BA8848DB-A588-41F1-A6AD-26C12FA93D6D}"/>
                </a:ext>
              </a:extLst>
            </p:cNvPr>
            <p:cNvSpPr/>
            <p:nvPr/>
          </p:nvSpPr>
          <p:spPr bwMode="auto">
            <a:xfrm>
              <a:off x="8912513" y="2552239"/>
              <a:ext cx="2130895" cy="22855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b" anchorCtr="0" forceAA="0" compatLnSpc="1">
              <a:prstTxWarp prst="textNoShape">
                <a:avLst/>
              </a:prstTxWarp>
              <a:noAutofit/>
            </a:bodyPr>
            <a:lstStyle/>
            <a:p>
              <a:pPr defTabSz="932114" fontAlgn="base">
                <a:lnSpc>
                  <a:spcPct val="90000"/>
                </a:lnSpc>
                <a:spcBef>
                  <a:spcPts val="1224"/>
                </a:spcBef>
                <a:spcAft>
                  <a:spcPct val="0"/>
                </a:spcAft>
                <a:buSzPct val="90000"/>
                <a:defRPr/>
              </a:pPr>
              <a:r>
                <a:rPr lang="en-US" sz="2244" kern="0" dirty="0">
                  <a:solidFill>
                    <a:srgbClr val="0078D4"/>
                  </a:solidFill>
                  <a:latin typeface="Segoe UI Semibold"/>
                  <a:cs typeface="Segoe UI Semilight" panose="020B0402040204020203" pitchFamily="34" charset="0"/>
                </a:rPr>
                <a:t>Vision</a:t>
              </a:r>
            </a:p>
            <a:p>
              <a:pPr defTabSz="932114" fontAlgn="base">
                <a:lnSpc>
                  <a:spcPct val="90000"/>
                </a:lnSpc>
                <a:spcBef>
                  <a:spcPts val="1224"/>
                </a:spcBef>
                <a:spcAft>
                  <a:spcPct val="0"/>
                </a:spcAft>
                <a:buSzPct val="90000"/>
                <a:defRPr/>
              </a:pPr>
              <a:r>
                <a:rPr lang="en-US" sz="2244" kern="0" dirty="0">
                  <a:solidFill>
                    <a:srgbClr val="0078D4"/>
                  </a:solidFill>
                  <a:latin typeface="Segoe UI Semibold"/>
                  <a:cs typeface="Segoe UI Semilight" panose="020B0402040204020203" pitchFamily="34" charset="0"/>
                </a:rPr>
                <a:t>Speech</a:t>
              </a:r>
            </a:p>
            <a:p>
              <a:pPr defTabSz="932114" fontAlgn="base">
                <a:lnSpc>
                  <a:spcPct val="90000"/>
                </a:lnSpc>
                <a:spcBef>
                  <a:spcPts val="1224"/>
                </a:spcBef>
                <a:spcAft>
                  <a:spcPct val="0"/>
                </a:spcAft>
                <a:buSzPct val="90000"/>
                <a:defRPr/>
              </a:pPr>
              <a:r>
                <a:rPr lang="en-US" sz="2244" kern="0" dirty="0">
                  <a:solidFill>
                    <a:srgbClr val="0078D4"/>
                  </a:solidFill>
                  <a:latin typeface="Segoe UI Semibold"/>
                  <a:cs typeface="Segoe UI Semilight" panose="020B0402040204020203" pitchFamily="34" charset="0"/>
                </a:rPr>
                <a:t>Language</a:t>
              </a:r>
            </a:p>
            <a:p>
              <a:pPr defTabSz="932114" fontAlgn="base">
                <a:lnSpc>
                  <a:spcPct val="90000"/>
                </a:lnSpc>
                <a:spcBef>
                  <a:spcPts val="1224"/>
                </a:spcBef>
                <a:spcAft>
                  <a:spcPct val="0"/>
                </a:spcAft>
                <a:buSzPct val="90000"/>
                <a:defRPr/>
              </a:pPr>
              <a:r>
                <a:rPr lang="en-US" sz="2244" kern="0" dirty="0">
                  <a:solidFill>
                    <a:srgbClr val="0078D4"/>
                  </a:solidFill>
                  <a:latin typeface="Segoe UI Semibold"/>
                  <a:cs typeface="Segoe UI Semilight" panose="020B0402040204020203" pitchFamily="34" charset="0"/>
                </a:rPr>
                <a:t>Search</a:t>
              </a:r>
            </a:p>
            <a:p>
              <a:pPr defTabSz="932114" fontAlgn="base">
                <a:lnSpc>
                  <a:spcPct val="90000"/>
                </a:lnSpc>
                <a:spcBef>
                  <a:spcPts val="1224"/>
                </a:spcBef>
                <a:spcAft>
                  <a:spcPct val="0"/>
                </a:spcAft>
                <a:buSzPct val="90000"/>
                <a:defRPr/>
              </a:pPr>
              <a:r>
                <a:rPr lang="en-US" sz="2244" kern="0" dirty="0">
                  <a:solidFill>
                    <a:srgbClr val="0078D4"/>
                  </a:solidFill>
                  <a:latin typeface="Segoe UI Semibold"/>
                  <a:cs typeface="Segoe UI Semilight" panose="020B0402040204020203" pitchFamily="34" charset="0"/>
                </a:rPr>
                <a:t>Decision</a:t>
              </a:r>
            </a:p>
          </p:txBody>
        </p:sp>
        <p:sp>
          <p:nvSpPr>
            <p:cNvPr id="9" name="Plus Sign 8">
              <a:extLst>
                <a:ext uri="{FF2B5EF4-FFF2-40B4-BE49-F238E27FC236}">
                  <a16:creationId xmlns:a16="http://schemas.microsoft.com/office/drawing/2014/main" id="{23A705DD-83B3-4FBB-BD20-EEFE59125AAB}"/>
                </a:ext>
              </a:extLst>
            </p:cNvPr>
            <p:cNvSpPr/>
            <p:nvPr/>
          </p:nvSpPr>
          <p:spPr bwMode="auto">
            <a:xfrm>
              <a:off x="7448579" y="3023497"/>
              <a:ext cx="1197645" cy="1186165"/>
            </a:xfrm>
            <a:prstGeom prst="mathPlus">
              <a:avLst>
                <a:gd name="adj1" fmla="val 165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 name="Group 4">
              <a:extLst>
                <a:ext uri="{FF2B5EF4-FFF2-40B4-BE49-F238E27FC236}">
                  <a16:creationId xmlns:a16="http://schemas.microsoft.com/office/drawing/2014/main" id="{8C51DFB4-65A7-499A-A569-B2042019D2DE}"/>
                </a:ext>
              </a:extLst>
            </p:cNvPr>
            <p:cNvGrpSpPr>
              <a:grpSpLocks noChangeAspect="1"/>
            </p:cNvGrpSpPr>
            <p:nvPr/>
          </p:nvGrpSpPr>
          <p:grpSpPr bwMode="auto">
            <a:xfrm>
              <a:off x="2026159" y="2605803"/>
              <a:ext cx="2846454" cy="2021552"/>
              <a:chOff x="3794" y="2083"/>
              <a:chExt cx="245" cy="174"/>
            </a:xfrm>
          </p:grpSpPr>
          <p:sp>
            <p:nvSpPr>
              <p:cNvPr id="39" name="Rectangle 38">
                <a:extLst>
                  <a:ext uri="{FF2B5EF4-FFF2-40B4-BE49-F238E27FC236}">
                    <a16:creationId xmlns:a16="http://schemas.microsoft.com/office/drawing/2014/main" id="{93A4BA96-D141-4FDF-8FC7-43936F665142}"/>
                  </a:ext>
                </a:extLst>
              </p:cNvPr>
              <p:cNvSpPr>
                <a:spLocks noChangeArrowheads="1"/>
              </p:cNvSpPr>
              <p:nvPr/>
            </p:nvSpPr>
            <p:spPr bwMode="auto">
              <a:xfrm>
                <a:off x="3794" y="2083"/>
                <a:ext cx="245" cy="138"/>
              </a:xfrm>
              <a:prstGeom prst="rect">
                <a:avLst/>
              </a:prstGeom>
              <a:noFill/>
              <a:ln w="19050" cap="rnd">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dirty="0">
                  <a:solidFill>
                    <a:srgbClr val="505050"/>
                  </a:solidFill>
                  <a:latin typeface="Segoe UI Semilight"/>
                </a:endParaRPr>
              </a:p>
            </p:txBody>
          </p:sp>
          <p:sp>
            <p:nvSpPr>
              <p:cNvPr id="40" name="Line 7">
                <a:extLst>
                  <a:ext uri="{FF2B5EF4-FFF2-40B4-BE49-F238E27FC236}">
                    <a16:creationId xmlns:a16="http://schemas.microsoft.com/office/drawing/2014/main" id="{A8798AFD-8114-4E1D-9B8E-D02D32E799A9}"/>
                  </a:ext>
                </a:extLst>
              </p:cNvPr>
              <p:cNvSpPr>
                <a:spLocks noChangeShapeType="1"/>
              </p:cNvSpPr>
              <p:nvPr/>
            </p:nvSpPr>
            <p:spPr bwMode="auto">
              <a:xfrm>
                <a:off x="3916" y="2221"/>
                <a:ext cx="0" cy="36"/>
              </a:xfrm>
              <a:prstGeom prst="line">
                <a:avLst/>
              </a:prstGeom>
              <a:noFill/>
              <a:ln w="19050" cap="rnd">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dirty="0">
                  <a:solidFill>
                    <a:srgbClr val="505050"/>
                  </a:solidFill>
                  <a:latin typeface="Segoe UI Semilight"/>
                </a:endParaRPr>
              </a:p>
            </p:txBody>
          </p:sp>
          <p:sp>
            <p:nvSpPr>
              <p:cNvPr id="41" name="Line 8">
                <a:extLst>
                  <a:ext uri="{FF2B5EF4-FFF2-40B4-BE49-F238E27FC236}">
                    <a16:creationId xmlns:a16="http://schemas.microsoft.com/office/drawing/2014/main" id="{B5AB299B-681A-427A-B6E0-730C1EC622D8}"/>
                  </a:ext>
                </a:extLst>
              </p:cNvPr>
              <p:cNvSpPr>
                <a:spLocks noChangeShapeType="1"/>
              </p:cNvSpPr>
              <p:nvPr/>
            </p:nvSpPr>
            <p:spPr bwMode="auto">
              <a:xfrm>
                <a:off x="3874" y="2257"/>
                <a:ext cx="86" cy="0"/>
              </a:xfrm>
              <a:prstGeom prst="line">
                <a:avLst/>
              </a:prstGeom>
              <a:noFill/>
              <a:ln w="19050" cap="rnd">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dirty="0">
                  <a:solidFill>
                    <a:srgbClr val="505050"/>
                  </a:solidFill>
                  <a:latin typeface="Segoe UI Semilight"/>
                </a:endParaRPr>
              </a:p>
            </p:txBody>
          </p:sp>
        </p:grpSp>
        <p:grpSp>
          <p:nvGrpSpPr>
            <p:cNvPr id="11" name="Group 10">
              <a:extLst>
                <a:ext uri="{FF2B5EF4-FFF2-40B4-BE49-F238E27FC236}">
                  <a16:creationId xmlns:a16="http://schemas.microsoft.com/office/drawing/2014/main" id="{03784298-648F-4305-BE63-BBB6DA67870D}"/>
                </a:ext>
              </a:extLst>
            </p:cNvPr>
            <p:cNvGrpSpPr/>
            <p:nvPr/>
          </p:nvGrpSpPr>
          <p:grpSpPr>
            <a:xfrm>
              <a:off x="2729987" y="2859938"/>
              <a:ext cx="1438798" cy="1092484"/>
              <a:chOff x="1795270" y="2978929"/>
              <a:chExt cx="1292874" cy="981684"/>
            </a:xfrm>
          </p:grpSpPr>
          <p:grpSp>
            <p:nvGrpSpPr>
              <p:cNvPr id="28" name="Group 27">
                <a:extLst>
                  <a:ext uri="{FF2B5EF4-FFF2-40B4-BE49-F238E27FC236}">
                    <a16:creationId xmlns:a16="http://schemas.microsoft.com/office/drawing/2014/main" id="{2CD56D05-A94D-4E45-9844-FDC78CA5C3A5}"/>
                  </a:ext>
                </a:extLst>
              </p:cNvPr>
              <p:cNvGrpSpPr/>
              <p:nvPr/>
            </p:nvGrpSpPr>
            <p:grpSpPr>
              <a:xfrm flipH="1">
                <a:off x="1795270" y="2978929"/>
                <a:ext cx="1292874" cy="981684"/>
                <a:chOff x="1950552" y="1575258"/>
                <a:chExt cx="467685" cy="355115"/>
              </a:xfrm>
            </p:grpSpPr>
            <p:grpSp>
              <p:nvGrpSpPr>
                <p:cNvPr id="32" name="Group 31">
                  <a:extLst>
                    <a:ext uri="{FF2B5EF4-FFF2-40B4-BE49-F238E27FC236}">
                      <a16:creationId xmlns:a16="http://schemas.microsoft.com/office/drawing/2014/main" id="{FFA189BA-45DA-420F-925B-A03EE5FEB2AF}"/>
                    </a:ext>
                  </a:extLst>
                </p:cNvPr>
                <p:cNvGrpSpPr/>
                <p:nvPr/>
              </p:nvGrpSpPr>
              <p:grpSpPr>
                <a:xfrm>
                  <a:off x="1950552" y="1575258"/>
                  <a:ext cx="467685" cy="355115"/>
                  <a:chOff x="1950552" y="1575258"/>
                  <a:chExt cx="467685" cy="355115"/>
                </a:xfrm>
              </p:grpSpPr>
              <p:sp>
                <p:nvSpPr>
                  <p:cNvPr id="37" name="Rectangle 9">
                    <a:extLst>
                      <a:ext uri="{FF2B5EF4-FFF2-40B4-BE49-F238E27FC236}">
                        <a16:creationId xmlns:a16="http://schemas.microsoft.com/office/drawing/2014/main" id="{35D3A495-5CAC-4A0F-80CE-6AA755680D64}"/>
                      </a:ext>
                    </a:extLst>
                  </p:cNvPr>
                  <p:cNvSpPr>
                    <a:spLocks noChangeArrowheads="1"/>
                  </p:cNvSpPr>
                  <p:nvPr/>
                </p:nvSpPr>
                <p:spPr bwMode="auto">
                  <a:xfrm>
                    <a:off x="1950552" y="1575258"/>
                    <a:ext cx="467685" cy="355115"/>
                  </a:xfrm>
                  <a:prstGeom prst="rect">
                    <a:avLst/>
                  </a:prstGeom>
                  <a:noFill/>
                  <a:ln w="19050" cap="flat">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dirty="0">
                      <a:solidFill>
                        <a:srgbClr val="3F3F3F"/>
                      </a:solidFill>
                      <a:latin typeface="Segoe UI"/>
                    </a:endParaRPr>
                  </a:p>
                </p:txBody>
              </p:sp>
              <p:sp>
                <p:nvSpPr>
                  <p:cNvPr id="38" name="Line 10">
                    <a:extLst>
                      <a:ext uri="{FF2B5EF4-FFF2-40B4-BE49-F238E27FC236}">
                        <a16:creationId xmlns:a16="http://schemas.microsoft.com/office/drawing/2014/main" id="{7DDAD3E6-A5F9-4FE4-BD0D-8E9A35F60EF9}"/>
                      </a:ext>
                    </a:extLst>
                  </p:cNvPr>
                  <p:cNvSpPr>
                    <a:spLocks noChangeShapeType="1"/>
                  </p:cNvSpPr>
                  <p:nvPr/>
                </p:nvSpPr>
                <p:spPr bwMode="auto">
                  <a:xfrm flipH="1">
                    <a:off x="1950552" y="1647026"/>
                    <a:ext cx="467685" cy="0"/>
                  </a:xfrm>
                  <a:prstGeom prst="line">
                    <a:avLst/>
                  </a:prstGeom>
                  <a:noFill/>
                  <a:ln w="1905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dirty="0">
                      <a:solidFill>
                        <a:srgbClr val="3F3F3F"/>
                      </a:solidFill>
                      <a:latin typeface="Segoe UI"/>
                    </a:endParaRPr>
                  </a:p>
                </p:txBody>
              </p:sp>
            </p:grpSp>
            <p:grpSp>
              <p:nvGrpSpPr>
                <p:cNvPr id="33" name="Group 32">
                  <a:extLst>
                    <a:ext uri="{FF2B5EF4-FFF2-40B4-BE49-F238E27FC236}">
                      <a16:creationId xmlns:a16="http://schemas.microsoft.com/office/drawing/2014/main" id="{BE262167-FB81-430D-831A-9530D7749463}"/>
                    </a:ext>
                  </a:extLst>
                </p:cNvPr>
                <p:cNvGrpSpPr/>
                <p:nvPr/>
              </p:nvGrpSpPr>
              <p:grpSpPr>
                <a:xfrm>
                  <a:off x="2287367" y="1599181"/>
                  <a:ext cx="95690" cy="23923"/>
                  <a:chOff x="2287367" y="1599181"/>
                  <a:chExt cx="95690" cy="23923"/>
                </a:xfrm>
              </p:grpSpPr>
              <p:sp>
                <p:nvSpPr>
                  <p:cNvPr id="34" name="Oval 11">
                    <a:extLst>
                      <a:ext uri="{FF2B5EF4-FFF2-40B4-BE49-F238E27FC236}">
                        <a16:creationId xmlns:a16="http://schemas.microsoft.com/office/drawing/2014/main" id="{55CEC0F9-E5E8-471B-8DBC-69B394B48AA9}"/>
                      </a:ext>
                    </a:extLst>
                  </p:cNvPr>
                  <p:cNvSpPr>
                    <a:spLocks noChangeArrowheads="1"/>
                  </p:cNvSpPr>
                  <p:nvPr/>
                </p:nvSpPr>
                <p:spPr bwMode="auto">
                  <a:xfrm>
                    <a:off x="2287367" y="1599181"/>
                    <a:ext cx="23923" cy="23923"/>
                  </a:xfrm>
                  <a:prstGeom prst="ellipse">
                    <a:avLst/>
                  </a:prstGeom>
                  <a:solidFill>
                    <a:schemeClr val="bg1">
                      <a:lumMod val="50000"/>
                    </a:schemeClr>
                  </a:solidFill>
                  <a:ln w="12700">
                    <a:solidFill>
                      <a:schemeClr val="tx1">
                        <a:lumMod val="50000"/>
                        <a:lumOff val="50000"/>
                      </a:schemeClr>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dirty="0">
                      <a:solidFill>
                        <a:srgbClr val="3F3F3F"/>
                      </a:solidFill>
                      <a:latin typeface="Segoe UI"/>
                    </a:endParaRPr>
                  </a:p>
                </p:txBody>
              </p:sp>
              <p:sp>
                <p:nvSpPr>
                  <p:cNvPr id="35" name="Oval 12">
                    <a:extLst>
                      <a:ext uri="{FF2B5EF4-FFF2-40B4-BE49-F238E27FC236}">
                        <a16:creationId xmlns:a16="http://schemas.microsoft.com/office/drawing/2014/main" id="{A75C3884-7108-4D79-BFCE-9D426DEFDD39}"/>
                      </a:ext>
                    </a:extLst>
                  </p:cNvPr>
                  <p:cNvSpPr>
                    <a:spLocks noChangeArrowheads="1"/>
                  </p:cNvSpPr>
                  <p:nvPr/>
                </p:nvSpPr>
                <p:spPr bwMode="auto">
                  <a:xfrm>
                    <a:off x="2322547" y="1599181"/>
                    <a:ext cx="23923" cy="23923"/>
                  </a:xfrm>
                  <a:prstGeom prst="ellipse">
                    <a:avLst/>
                  </a:prstGeom>
                  <a:solidFill>
                    <a:schemeClr val="bg1">
                      <a:lumMod val="50000"/>
                    </a:schemeClr>
                  </a:solidFill>
                  <a:ln w="12700">
                    <a:solidFill>
                      <a:schemeClr val="tx1">
                        <a:lumMod val="50000"/>
                        <a:lumOff val="50000"/>
                      </a:schemeClr>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dirty="0">
                      <a:solidFill>
                        <a:srgbClr val="3F3F3F"/>
                      </a:solidFill>
                      <a:latin typeface="Segoe UI"/>
                    </a:endParaRPr>
                  </a:p>
                </p:txBody>
              </p:sp>
              <p:sp>
                <p:nvSpPr>
                  <p:cNvPr id="36" name="Oval 13">
                    <a:extLst>
                      <a:ext uri="{FF2B5EF4-FFF2-40B4-BE49-F238E27FC236}">
                        <a16:creationId xmlns:a16="http://schemas.microsoft.com/office/drawing/2014/main" id="{755ABC09-24FC-43A9-A26D-A5EBD858FFF7}"/>
                      </a:ext>
                    </a:extLst>
                  </p:cNvPr>
                  <p:cNvSpPr>
                    <a:spLocks noChangeArrowheads="1"/>
                  </p:cNvSpPr>
                  <p:nvPr/>
                </p:nvSpPr>
                <p:spPr bwMode="auto">
                  <a:xfrm>
                    <a:off x="2359134" y="1599181"/>
                    <a:ext cx="23923" cy="23923"/>
                  </a:xfrm>
                  <a:prstGeom prst="ellipse">
                    <a:avLst/>
                  </a:prstGeom>
                  <a:solidFill>
                    <a:schemeClr val="bg1">
                      <a:lumMod val="50000"/>
                    </a:schemeClr>
                  </a:solidFill>
                  <a:ln w="12700">
                    <a:solidFill>
                      <a:schemeClr val="tx1">
                        <a:lumMod val="50000"/>
                        <a:lumOff val="50000"/>
                      </a:schemeClr>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dirty="0">
                      <a:solidFill>
                        <a:srgbClr val="3F3F3F"/>
                      </a:solidFill>
                      <a:latin typeface="Segoe UI"/>
                    </a:endParaRPr>
                  </a:p>
                </p:txBody>
              </p:sp>
            </p:grpSp>
          </p:grpSp>
          <p:cxnSp>
            <p:nvCxnSpPr>
              <p:cNvPr id="29" name="Straight Connector 28">
                <a:extLst>
                  <a:ext uri="{FF2B5EF4-FFF2-40B4-BE49-F238E27FC236}">
                    <a16:creationId xmlns:a16="http://schemas.microsoft.com/office/drawing/2014/main" id="{48AE0D91-DED3-406E-9264-4C618F373076}"/>
                  </a:ext>
                </a:extLst>
              </p:cNvPr>
              <p:cNvCxnSpPr/>
              <p:nvPr/>
            </p:nvCxnSpPr>
            <p:spPr>
              <a:xfrm>
                <a:off x="1993664" y="3361765"/>
                <a:ext cx="438474" cy="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FD8CC10-FA2D-4E9E-966F-FB84A97E5CDA}"/>
                  </a:ext>
                </a:extLst>
              </p:cNvPr>
              <p:cNvCxnSpPr>
                <a:cxnSpLocks/>
              </p:cNvCxnSpPr>
              <p:nvPr/>
            </p:nvCxnSpPr>
            <p:spPr>
              <a:xfrm>
                <a:off x="1993664" y="3545542"/>
                <a:ext cx="897828" cy="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6631EF7-0E3E-4431-B8D4-4CA5AB3610FE}"/>
                  </a:ext>
                </a:extLst>
              </p:cNvPr>
              <p:cNvCxnSpPr>
                <a:cxnSpLocks/>
              </p:cNvCxnSpPr>
              <p:nvPr/>
            </p:nvCxnSpPr>
            <p:spPr>
              <a:xfrm>
                <a:off x="1993664" y="3729318"/>
                <a:ext cx="897828" cy="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9850EEB-57F5-47DC-9805-FDFD722F90CE}"/>
                </a:ext>
              </a:extLst>
            </p:cNvPr>
            <p:cNvGrpSpPr/>
            <p:nvPr/>
          </p:nvGrpSpPr>
          <p:grpSpPr>
            <a:xfrm>
              <a:off x="5618171" y="2618576"/>
              <a:ext cx="1200133" cy="1996006"/>
              <a:chOff x="4854834" y="2681759"/>
              <a:chExt cx="1078415" cy="1793570"/>
            </a:xfrm>
          </p:grpSpPr>
          <p:sp>
            <p:nvSpPr>
              <p:cNvPr id="15" name="Freeform 5">
                <a:extLst>
                  <a:ext uri="{FF2B5EF4-FFF2-40B4-BE49-F238E27FC236}">
                    <a16:creationId xmlns:a16="http://schemas.microsoft.com/office/drawing/2014/main" id="{56781588-E6F4-4796-98B5-DE85E0515B83}"/>
                  </a:ext>
                </a:extLst>
              </p:cNvPr>
              <p:cNvSpPr>
                <a:spLocks noEditPoints="1"/>
              </p:cNvSpPr>
              <p:nvPr/>
            </p:nvSpPr>
            <p:spPr bwMode="auto">
              <a:xfrm>
                <a:off x="4854834" y="2681759"/>
                <a:ext cx="1078415" cy="1793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a:solidFill>
                  <a:schemeClr val="tx1">
                    <a:lumMod val="50000"/>
                    <a:lumOff val="50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kern="0" dirty="0">
                  <a:solidFill>
                    <a:sysClr val="windowText" lastClr="000000"/>
                  </a:solidFill>
                  <a:latin typeface="Segoe UI Semilight"/>
                </a:endParaRPr>
              </a:p>
            </p:txBody>
          </p:sp>
          <p:grpSp>
            <p:nvGrpSpPr>
              <p:cNvPr id="16" name="Group 15">
                <a:extLst>
                  <a:ext uri="{FF2B5EF4-FFF2-40B4-BE49-F238E27FC236}">
                    <a16:creationId xmlns:a16="http://schemas.microsoft.com/office/drawing/2014/main" id="{5A82F3DE-414D-44D3-BA8B-8184E591390D}"/>
                  </a:ext>
                </a:extLst>
              </p:cNvPr>
              <p:cNvGrpSpPr/>
              <p:nvPr/>
            </p:nvGrpSpPr>
            <p:grpSpPr>
              <a:xfrm>
                <a:off x="5002459" y="2868706"/>
                <a:ext cx="783165" cy="209422"/>
                <a:chOff x="5011271" y="2868706"/>
                <a:chExt cx="783165" cy="209422"/>
              </a:xfrm>
            </p:grpSpPr>
            <p:sp>
              <p:nvSpPr>
                <p:cNvPr id="25" name="Rectangle 24">
                  <a:extLst>
                    <a:ext uri="{FF2B5EF4-FFF2-40B4-BE49-F238E27FC236}">
                      <a16:creationId xmlns:a16="http://schemas.microsoft.com/office/drawing/2014/main" id="{04A077D6-8DBE-44FC-8CFD-140BBAE8EEE0}"/>
                    </a:ext>
                  </a:extLst>
                </p:cNvPr>
                <p:cNvSpPr>
                  <a:spLocks noChangeAspect="1"/>
                </p:cNvSpPr>
                <p:nvPr/>
              </p:nvSpPr>
              <p:spPr bwMode="auto">
                <a:xfrm>
                  <a:off x="5011271"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8A042FEB-21DF-4CAD-ADE4-59237AB35D74}"/>
                    </a:ext>
                  </a:extLst>
                </p:cNvPr>
                <p:cNvSpPr>
                  <a:spLocks noChangeAspect="1"/>
                </p:cNvSpPr>
                <p:nvPr/>
              </p:nvSpPr>
              <p:spPr bwMode="auto">
                <a:xfrm>
                  <a:off x="5298142"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D8F83A55-A18F-4040-BE58-0CA8CC429993}"/>
                    </a:ext>
                  </a:extLst>
                </p:cNvPr>
                <p:cNvSpPr>
                  <a:spLocks noChangeAspect="1"/>
                </p:cNvSpPr>
                <p:nvPr/>
              </p:nvSpPr>
              <p:spPr bwMode="auto">
                <a:xfrm>
                  <a:off x="5585014"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CC32444E-4C48-4419-A48C-B5EAC7677510}"/>
                  </a:ext>
                </a:extLst>
              </p:cNvPr>
              <p:cNvGrpSpPr/>
              <p:nvPr/>
            </p:nvGrpSpPr>
            <p:grpSpPr>
              <a:xfrm>
                <a:off x="5002459" y="3207124"/>
                <a:ext cx="783165" cy="209422"/>
                <a:chOff x="5011271" y="2868706"/>
                <a:chExt cx="783165" cy="209422"/>
              </a:xfrm>
            </p:grpSpPr>
            <p:sp>
              <p:nvSpPr>
                <p:cNvPr id="22" name="Rectangle 21">
                  <a:extLst>
                    <a:ext uri="{FF2B5EF4-FFF2-40B4-BE49-F238E27FC236}">
                      <a16:creationId xmlns:a16="http://schemas.microsoft.com/office/drawing/2014/main" id="{B3823027-A7EA-4079-8BEE-D2170E950C50}"/>
                    </a:ext>
                  </a:extLst>
                </p:cNvPr>
                <p:cNvSpPr>
                  <a:spLocks noChangeAspect="1"/>
                </p:cNvSpPr>
                <p:nvPr/>
              </p:nvSpPr>
              <p:spPr bwMode="auto">
                <a:xfrm>
                  <a:off x="5011271"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545A4B63-3DB7-4544-9745-4AC2C8264834}"/>
                    </a:ext>
                  </a:extLst>
                </p:cNvPr>
                <p:cNvSpPr>
                  <a:spLocks noChangeAspect="1"/>
                </p:cNvSpPr>
                <p:nvPr/>
              </p:nvSpPr>
              <p:spPr bwMode="auto">
                <a:xfrm>
                  <a:off x="5298142"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7A044ADA-132C-4D6E-84BB-6A1CB58072A7}"/>
                    </a:ext>
                  </a:extLst>
                </p:cNvPr>
                <p:cNvSpPr>
                  <a:spLocks noChangeAspect="1"/>
                </p:cNvSpPr>
                <p:nvPr/>
              </p:nvSpPr>
              <p:spPr bwMode="auto">
                <a:xfrm>
                  <a:off x="5585014"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7D2F988-2BBD-4C07-B2EC-5AC794A06B51}"/>
                  </a:ext>
                </a:extLst>
              </p:cNvPr>
              <p:cNvGrpSpPr/>
              <p:nvPr/>
            </p:nvGrpSpPr>
            <p:grpSpPr>
              <a:xfrm>
                <a:off x="5002459" y="3545542"/>
                <a:ext cx="783165" cy="209422"/>
                <a:chOff x="5011271" y="2868706"/>
                <a:chExt cx="783165" cy="209422"/>
              </a:xfrm>
            </p:grpSpPr>
            <p:sp>
              <p:nvSpPr>
                <p:cNvPr id="19" name="Rectangle 18">
                  <a:extLst>
                    <a:ext uri="{FF2B5EF4-FFF2-40B4-BE49-F238E27FC236}">
                      <a16:creationId xmlns:a16="http://schemas.microsoft.com/office/drawing/2014/main" id="{53AD2AA4-0A67-4039-BD0D-A8D1B18401B3}"/>
                    </a:ext>
                  </a:extLst>
                </p:cNvPr>
                <p:cNvSpPr>
                  <a:spLocks noChangeAspect="1"/>
                </p:cNvSpPr>
                <p:nvPr/>
              </p:nvSpPr>
              <p:spPr bwMode="auto">
                <a:xfrm>
                  <a:off x="5011271"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5E80E651-BB71-4ED3-9D4D-ABA9EAE1B7FD}"/>
                    </a:ext>
                  </a:extLst>
                </p:cNvPr>
                <p:cNvSpPr>
                  <a:spLocks noChangeAspect="1"/>
                </p:cNvSpPr>
                <p:nvPr/>
              </p:nvSpPr>
              <p:spPr bwMode="auto">
                <a:xfrm>
                  <a:off x="5298142"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55A4A53A-1797-45BA-B747-6F919B41AA53}"/>
                    </a:ext>
                  </a:extLst>
                </p:cNvPr>
                <p:cNvSpPr>
                  <a:spLocks noChangeAspect="1"/>
                </p:cNvSpPr>
                <p:nvPr/>
              </p:nvSpPr>
              <p:spPr bwMode="auto">
                <a:xfrm>
                  <a:off x="5585014"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3" name="Rectangle 12">
              <a:extLst>
                <a:ext uri="{FF2B5EF4-FFF2-40B4-BE49-F238E27FC236}">
                  <a16:creationId xmlns:a16="http://schemas.microsoft.com/office/drawing/2014/main" id="{450188E4-EBFA-4DE5-BA73-63C9B320763D}"/>
                </a:ext>
              </a:extLst>
            </p:cNvPr>
            <p:cNvSpPr/>
            <p:nvPr/>
          </p:nvSpPr>
          <p:spPr bwMode="auto">
            <a:xfrm rot="10800000">
              <a:off x="5782457" y="4660082"/>
              <a:ext cx="2357465" cy="462570"/>
            </a:xfrm>
            <a:prstGeom prst="rect">
              <a:avLst/>
            </a:prstGeom>
            <a:gradFill flip="none" rotWithShape="1">
              <a:gsLst>
                <a:gs pos="43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41708FEF-9E03-439A-B199-32FC833A606C}"/>
                </a:ext>
              </a:extLst>
            </p:cNvPr>
            <p:cNvSpPr/>
            <p:nvPr/>
          </p:nvSpPr>
          <p:spPr bwMode="auto">
            <a:xfrm>
              <a:off x="4087342" y="4895821"/>
              <a:ext cx="2130895" cy="332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32114" fontAlgn="base">
                <a:lnSpc>
                  <a:spcPct val="90000"/>
                </a:lnSpc>
                <a:spcBef>
                  <a:spcPts val="1224"/>
                </a:spcBef>
                <a:spcAft>
                  <a:spcPct val="0"/>
                </a:spcAft>
                <a:buSzPct val="90000"/>
                <a:defRPr/>
              </a:pPr>
              <a:r>
                <a:rPr lang="en-US" sz="1632" kern="0" dirty="0">
                  <a:solidFill>
                    <a:srgbClr val="FFFFFF">
                      <a:lumMod val="50000"/>
                    </a:srgbClr>
                  </a:solidFill>
                  <a:latin typeface="Segoe UI Semibold"/>
                  <a:cs typeface="Segoe UI Semilight" panose="020B0402040204020203" pitchFamily="34" charset="0"/>
                </a:rPr>
                <a:t>Your Apps</a:t>
              </a:r>
            </a:p>
          </p:txBody>
        </p:sp>
      </p:grpSp>
    </p:spTree>
    <p:extLst>
      <p:ext uri="{BB962C8B-B14F-4D97-AF65-F5344CB8AC3E}">
        <p14:creationId xmlns:p14="http://schemas.microsoft.com/office/powerpoint/2010/main" val="544477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9A4E-470B-4F80-ABA8-BA606B9896D1}"/>
              </a:ext>
            </a:extLst>
          </p:cNvPr>
          <p:cNvSpPr>
            <a:spLocks noGrp="1"/>
          </p:cNvSpPr>
          <p:nvPr>
            <p:ph type="title"/>
          </p:nvPr>
        </p:nvSpPr>
        <p:spPr/>
        <p:txBody>
          <a:bodyPr/>
          <a:lstStyle/>
          <a:p>
            <a:r>
              <a:rPr lang="en-US" dirty="0"/>
              <a:t>Introducing Vision</a:t>
            </a:r>
          </a:p>
        </p:txBody>
      </p:sp>
      <p:sp>
        <p:nvSpPr>
          <p:cNvPr id="5" name="Text Placeholder 4">
            <a:extLst>
              <a:ext uri="{FF2B5EF4-FFF2-40B4-BE49-F238E27FC236}">
                <a16:creationId xmlns:a16="http://schemas.microsoft.com/office/drawing/2014/main" id="{2884B607-53D8-4275-B6E2-6750A40096E0}"/>
              </a:ext>
            </a:extLst>
          </p:cNvPr>
          <p:cNvSpPr>
            <a:spLocks noGrp="1"/>
          </p:cNvSpPr>
          <p:nvPr>
            <p:ph type="body" sz="quarter" idx="10"/>
          </p:nvPr>
        </p:nvSpPr>
        <p:spPr>
          <a:xfrm>
            <a:off x="1899751" y="1719951"/>
            <a:ext cx="8392498" cy="4678204"/>
          </a:xfrm>
        </p:spPr>
        <p:txBody>
          <a:bodyPr/>
          <a:lstStyle/>
          <a:p>
            <a:pPr marL="0" indent="0">
              <a:buNone/>
            </a:pPr>
            <a:r>
              <a:rPr lang="en-US" sz="2000" dirty="0"/>
              <a:t>The current list of vision APIs are:</a:t>
            </a:r>
          </a:p>
          <a:p>
            <a:pPr marL="0" indent="0">
              <a:buNone/>
            </a:pPr>
            <a:endParaRPr lang="en-US" sz="2000" dirty="0"/>
          </a:p>
          <a:p>
            <a:r>
              <a:rPr lang="en-US" sz="2000" dirty="0"/>
              <a:t>Computer Vision - The Computer Vision service provides you with access to advanced algorithms for processing images and returning information</a:t>
            </a:r>
            <a:br>
              <a:rPr lang="en-US" sz="2000" dirty="0"/>
            </a:br>
            <a:endParaRPr lang="en-US" sz="2000" dirty="0"/>
          </a:p>
          <a:p>
            <a:r>
              <a:rPr lang="en-US" sz="2000" dirty="0"/>
              <a:t>Custom Vision Service - The Custom Vision Service allows you to build custom image classifiers.</a:t>
            </a:r>
            <a:br>
              <a:rPr lang="en-US" sz="2000" dirty="0"/>
            </a:br>
            <a:endParaRPr lang="en-US" sz="2000" dirty="0"/>
          </a:p>
          <a:p>
            <a:r>
              <a:rPr lang="en-US" sz="2000" dirty="0"/>
              <a:t>Face API - Face API provides access to advanced face algorithms, enabling face attribute detection and recognition.</a:t>
            </a:r>
            <a:br>
              <a:rPr lang="en-US" sz="2000" dirty="0"/>
            </a:br>
            <a:endParaRPr lang="en-US" sz="2000" dirty="0"/>
          </a:p>
          <a:p>
            <a:r>
              <a:rPr lang="en-US" sz="2000" dirty="0"/>
              <a:t>Video Indexer - Video Indexer enables you to extract insights from your video.</a:t>
            </a:r>
          </a:p>
          <a:p>
            <a:pPr marL="0" indent="0">
              <a:buNone/>
            </a:pPr>
            <a:endParaRPr lang="en-US" sz="2000" dirty="0"/>
          </a:p>
        </p:txBody>
      </p:sp>
      <p:grpSp>
        <p:nvGrpSpPr>
          <p:cNvPr id="11" name="Group 10">
            <a:extLst>
              <a:ext uri="{FF2B5EF4-FFF2-40B4-BE49-F238E27FC236}">
                <a16:creationId xmlns:a16="http://schemas.microsoft.com/office/drawing/2014/main" id="{AA521B63-3D35-4F60-9FEB-A3B827337FAD}"/>
              </a:ext>
            </a:extLst>
          </p:cNvPr>
          <p:cNvGrpSpPr/>
          <p:nvPr/>
        </p:nvGrpSpPr>
        <p:grpSpPr>
          <a:xfrm>
            <a:off x="11028073" y="457200"/>
            <a:ext cx="1151328" cy="1539755"/>
            <a:chOff x="5918167" y="1604661"/>
            <a:chExt cx="355667" cy="436256"/>
          </a:xfrm>
        </p:grpSpPr>
        <p:sp>
          <p:nvSpPr>
            <p:cNvPr id="6" name="TextBox 5">
              <a:extLst>
                <a:ext uri="{FF2B5EF4-FFF2-40B4-BE49-F238E27FC236}">
                  <a16:creationId xmlns:a16="http://schemas.microsoft.com/office/drawing/2014/main" id="{B594E418-EE8D-4315-9F77-8525A596F989}"/>
                </a:ext>
              </a:extLst>
            </p:cNvPr>
            <p:cNvSpPr txBox="1"/>
            <p:nvPr/>
          </p:nvSpPr>
          <p:spPr>
            <a:xfrm>
              <a:off x="5918167" y="1883951"/>
              <a:ext cx="355667" cy="156966"/>
            </a:xfrm>
            <a:prstGeom prst="rect">
              <a:avLst/>
            </a:prstGeom>
            <a:noFill/>
          </p:spPr>
          <p:txBody>
            <a:bodyPr wrap="square" lIns="0" tIns="0" rIns="0" bIns="0" rtlCol="0">
              <a:spAutoFit/>
            </a:bodyPr>
            <a:lstStyle/>
            <a:p>
              <a:pPr algn="ctr" defTabSz="713023">
                <a:spcBef>
                  <a:spcPts val="918"/>
                </a:spcBef>
                <a:spcAft>
                  <a:spcPts val="918"/>
                </a:spcAft>
                <a:defRPr/>
              </a:pPr>
              <a:r>
                <a:rPr lang="en-US" sz="1020" kern="0" dirty="0">
                  <a:ln w="3175">
                    <a:noFill/>
                  </a:ln>
                  <a:solidFill>
                    <a:srgbClr val="0078D4"/>
                  </a:solidFill>
                  <a:latin typeface="Segoe UI" panose="020B0502040204020203" pitchFamily="34" charset="0"/>
                  <a:cs typeface="Segoe UI" panose="020B0502040204020203" pitchFamily="34" charset="0"/>
                </a:rPr>
                <a:t>Vision</a:t>
              </a:r>
            </a:p>
          </p:txBody>
        </p:sp>
        <p:grpSp>
          <p:nvGrpSpPr>
            <p:cNvPr id="7" name="Group 6">
              <a:extLst>
                <a:ext uri="{FF2B5EF4-FFF2-40B4-BE49-F238E27FC236}">
                  <a16:creationId xmlns:a16="http://schemas.microsoft.com/office/drawing/2014/main" id="{DAD87018-136D-46C8-8D7C-4DA76F9A70A8}"/>
                </a:ext>
              </a:extLst>
            </p:cNvPr>
            <p:cNvGrpSpPr/>
            <p:nvPr/>
          </p:nvGrpSpPr>
          <p:grpSpPr>
            <a:xfrm>
              <a:off x="5921880" y="1604661"/>
              <a:ext cx="348239" cy="193221"/>
              <a:chOff x="6827151" y="1675311"/>
              <a:chExt cx="341442" cy="189450"/>
            </a:xfrm>
          </p:grpSpPr>
          <p:sp>
            <p:nvSpPr>
              <p:cNvPr id="8" name="eye_2">
                <a:extLst>
                  <a:ext uri="{FF2B5EF4-FFF2-40B4-BE49-F238E27FC236}">
                    <a16:creationId xmlns:a16="http://schemas.microsoft.com/office/drawing/2014/main" id="{650F0F4B-A5E4-4BB6-B5AB-67BA3155D746}"/>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1A1A1A"/>
                  </a:solidFill>
                  <a:latin typeface="Segoe UI"/>
                </a:endParaRPr>
              </a:p>
            </p:txBody>
          </p:sp>
          <p:sp>
            <p:nvSpPr>
              <p:cNvPr id="9" name="Oval 8">
                <a:extLst>
                  <a:ext uri="{FF2B5EF4-FFF2-40B4-BE49-F238E27FC236}">
                    <a16:creationId xmlns:a16="http://schemas.microsoft.com/office/drawing/2014/main" id="{537B4DE6-C323-4B96-BB90-B1E2979C249E}"/>
                  </a:ext>
                </a:extLst>
              </p:cNvPr>
              <p:cNvSpPr/>
              <p:nvPr/>
            </p:nvSpPr>
            <p:spPr bwMode="auto">
              <a:xfrm>
                <a:off x="6909426" y="1681590"/>
                <a:ext cx="176892" cy="176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eye_2">
                <a:extLst>
                  <a:ext uri="{FF2B5EF4-FFF2-40B4-BE49-F238E27FC236}">
                    <a16:creationId xmlns:a16="http://schemas.microsoft.com/office/drawing/2014/main" id="{6AC966B8-7E6C-42E2-9C8D-B53CF26EB3A9}"/>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1A1A1A"/>
                  </a:solidFill>
                  <a:latin typeface="Segoe UI"/>
                </a:endParaRPr>
              </a:p>
            </p:txBody>
          </p:sp>
        </p:grpSp>
      </p:grpSp>
    </p:spTree>
    <p:extLst>
      <p:ext uri="{BB962C8B-B14F-4D97-AF65-F5344CB8AC3E}">
        <p14:creationId xmlns:p14="http://schemas.microsoft.com/office/powerpoint/2010/main" val="15460909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9A4E-470B-4F80-ABA8-BA606B9896D1}"/>
              </a:ext>
            </a:extLst>
          </p:cNvPr>
          <p:cNvSpPr>
            <a:spLocks noGrp="1"/>
          </p:cNvSpPr>
          <p:nvPr>
            <p:ph type="title"/>
          </p:nvPr>
        </p:nvSpPr>
        <p:spPr/>
        <p:txBody>
          <a:bodyPr/>
          <a:lstStyle/>
          <a:p>
            <a:r>
              <a:rPr lang="en-US" dirty="0"/>
              <a:t>Introducing Vision, Cont’d</a:t>
            </a:r>
          </a:p>
        </p:txBody>
      </p:sp>
      <p:sp>
        <p:nvSpPr>
          <p:cNvPr id="5" name="Text Placeholder 4">
            <a:extLst>
              <a:ext uri="{FF2B5EF4-FFF2-40B4-BE49-F238E27FC236}">
                <a16:creationId xmlns:a16="http://schemas.microsoft.com/office/drawing/2014/main" id="{2884B607-53D8-4275-B6E2-6750A40096E0}"/>
              </a:ext>
            </a:extLst>
          </p:cNvPr>
          <p:cNvSpPr>
            <a:spLocks noGrp="1"/>
          </p:cNvSpPr>
          <p:nvPr>
            <p:ph type="body" sz="quarter" idx="10"/>
          </p:nvPr>
        </p:nvSpPr>
        <p:spPr>
          <a:xfrm>
            <a:off x="1557901" y="2236344"/>
            <a:ext cx="8392498" cy="3127010"/>
          </a:xfrm>
        </p:spPr>
        <p:txBody>
          <a:bodyPr/>
          <a:lstStyle/>
          <a:p>
            <a:pPr marL="0" indent="0">
              <a:buNone/>
            </a:pPr>
            <a:r>
              <a:rPr lang="en-US" dirty="0"/>
              <a:t>Services currently in preview:</a:t>
            </a:r>
            <a:br>
              <a:rPr lang="en-US" dirty="0"/>
            </a:br>
            <a:endParaRPr lang="en-US" dirty="0"/>
          </a:p>
          <a:p>
            <a:r>
              <a:rPr lang="en-US" dirty="0"/>
              <a:t>Ink Recognizer - Used to recognize digital ink and handwriting</a:t>
            </a:r>
          </a:p>
          <a:p>
            <a:r>
              <a:rPr lang="en-US" dirty="0"/>
              <a:t>Form Recognizer - Extract text, key-value pairs, and tables from documents.</a:t>
            </a:r>
          </a:p>
          <a:p>
            <a:endParaRPr lang="en-US" sz="2000" dirty="0"/>
          </a:p>
        </p:txBody>
      </p:sp>
      <p:grpSp>
        <p:nvGrpSpPr>
          <p:cNvPr id="11" name="Group 10">
            <a:extLst>
              <a:ext uri="{FF2B5EF4-FFF2-40B4-BE49-F238E27FC236}">
                <a16:creationId xmlns:a16="http://schemas.microsoft.com/office/drawing/2014/main" id="{AA521B63-3D35-4F60-9FEB-A3B827337FAD}"/>
              </a:ext>
            </a:extLst>
          </p:cNvPr>
          <p:cNvGrpSpPr/>
          <p:nvPr/>
        </p:nvGrpSpPr>
        <p:grpSpPr>
          <a:xfrm>
            <a:off x="11040672" y="457200"/>
            <a:ext cx="1151328" cy="1539755"/>
            <a:chOff x="5918167" y="1604661"/>
            <a:chExt cx="355667" cy="436256"/>
          </a:xfrm>
        </p:grpSpPr>
        <p:sp>
          <p:nvSpPr>
            <p:cNvPr id="6" name="TextBox 5">
              <a:extLst>
                <a:ext uri="{FF2B5EF4-FFF2-40B4-BE49-F238E27FC236}">
                  <a16:creationId xmlns:a16="http://schemas.microsoft.com/office/drawing/2014/main" id="{B594E418-EE8D-4315-9F77-8525A596F989}"/>
                </a:ext>
              </a:extLst>
            </p:cNvPr>
            <p:cNvSpPr txBox="1"/>
            <p:nvPr/>
          </p:nvSpPr>
          <p:spPr>
            <a:xfrm>
              <a:off x="5918167" y="1883951"/>
              <a:ext cx="355667" cy="156966"/>
            </a:xfrm>
            <a:prstGeom prst="rect">
              <a:avLst/>
            </a:prstGeom>
            <a:noFill/>
          </p:spPr>
          <p:txBody>
            <a:bodyPr wrap="square" lIns="0" tIns="0" rIns="0" bIns="0" rtlCol="0">
              <a:spAutoFit/>
            </a:bodyPr>
            <a:lstStyle/>
            <a:p>
              <a:pPr algn="ctr" defTabSz="713023">
                <a:spcBef>
                  <a:spcPts val="918"/>
                </a:spcBef>
                <a:spcAft>
                  <a:spcPts val="918"/>
                </a:spcAft>
                <a:defRPr/>
              </a:pPr>
              <a:r>
                <a:rPr lang="en-US" sz="1020" kern="0" dirty="0">
                  <a:ln w="3175">
                    <a:noFill/>
                  </a:ln>
                  <a:solidFill>
                    <a:srgbClr val="0078D4"/>
                  </a:solidFill>
                  <a:latin typeface="Segoe UI" panose="020B0502040204020203" pitchFamily="34" charset="0"/>
                  <a:cs typeface="Segoe UI" panose="020B0502040204020203" pitchFamily="34" charset="0"/>
                </a:rPr>
                <a:t>Vision</a:t>
              </a:r>
            </a:p>
          </p:txBody>
        </p:sp>
        <p:grpSp>
          <p:nvGrpSpPr>
            <p:cNvPr id="7" name="Group 6">
              <a:extLst>
                <a:ext uri="{FF2B5EF4-FFF2-40B4-BE49-F238E27FC236}">
                  <a16:creationId xmlns:a16="http://schemas.microsoft.com/office/drawing/2014/main" id="{DAD87018-136D-46C8-8D7C-4DA76F9A70A8}"/>
                </a:ext>
              </a:extLst>
            </p:cNvPr>
            <p:cNvGrpSpPr/>
            <p:nvPr/>
          </p:nvGrpSpPr>
          <p:grpSpPr>
            <a:xfrm>
              <a:off x="5921880" y="1604661"/>
              <a:ext cx="348239" cy="193221"/>
              <a:chOff x="6827151" y="1675311"/>
              <a:chExt cx="341442" cy="189450"/>
            </a:xfrm>
          </p:grpSpPr>
          <p:sp>
            <p:nvSpPr>
              <p:cNvPr id="8" name="eye_2">
                <a:extLst>
                  <a:ext uri="{FF2B5EF4-FFF2-40B4-BE49-F238E27FC236}">
                    <a16:creationId xmlns:a16="http://schemas.microsoft.com/office/drawing/2014/main" id="{650F0F4B-A5E4-4BB6-B5AB-67BA3155D746}"/>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1A1A1A"/>
                  </a:solidFill>
                  <a:latin typeface="Segoe UI"/>
                </a:endParaRPr>
              </a:p>
            </p:txBody>
          </p:sp>
          <p:sp>
            <p:nvSpPr>
              <p:cNvPr id="9" name="Oval 8">
                <a:extLst>
                  <a:ext uri="{FF2B5EF4-FFF2-40B4-BE49-F238E27FC236}">
                    <a16:creationId xmlns:a16="http://schemas.microsoft.com/office/drawing/2014/main" id="{537B4DE6-C323-4B96-BB90-B1E2979C249E}"/>
                  </a:ext>
                </a:extLst>
              </p:cNvPr>
              <p:cNvSpPr/>
              <p:nvPr/>
            </p:nvSpPr>
            <p:spPr bwMode="auto">
              <a:xfrm>
                <a:off x="6909426" y="1681590"/>
                <a:ext cx="176892" cy="176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eye_2">
                <a:extLst>
                  <a:ext uri="{FF2B5EF4-FFF2-40B4-BE49-F238E27FC236}">
                    <a16:creationId xmlns:a16="http://schemas.microsoft.com/office/drawing/2014/main" id="{6AC966B8-7E6C-42E2-9C8D-B53CF26EB3A9}"/>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dirty="0">
                  <a:solidFill>
                    <a:srgbClr val="1A1A1A"/>
                  </a:solidFill>
                  <a:latin typeface="Segoe UI"/>
                </a:endParaRPr>
              </a:p>
            </p:txBody>
          </p:sp>
        </p:grpSp>
      </p:grpSp>
    </p:spTree>
    <p:extLst>
      <p:ext uri="{BB962C8B-B14F-4D97-AF65-F5344CB8AC3E}">
        <p14:creationId xmlns:p14="http://schemas.microsoft.com/office/powerpoint/2010/main" val="4170682464"/>
      </p:ext>
    </p:extLst>
  </p:cSld>
  <p:clrMapOvr>
    <a:masterClrMapping/>
  </p:clrMapOvr>
  <p:transition>
    <p:fade/>
  </p:transition>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02C4866-3D2A-4B6E-845B-BC829EF398D3}" vid="{4CF67355-5714-4411-871B-C2823B363F39}"/>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02C4866-3D2A-4B6E-845B-BC829EF398D3}" vid="{B6D1E397-E543-4F5F-B948-63CA40776D12}"/>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Presentation1" id="{F02C4866-3D2A-4B6E-845B-BC829EF398D3}" vid="{59E83115-8029-4EF7-8249-90A7A07EF57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A05C03D380CCD4880FA98990D9D1F5F" ma:contentTypeVersion="18" ma:contentTypeDescription="Create a new document." ma:contentTypeScope="" ma:versionID="918defc548fb478ef5a075b60d7e7d6b">
  <xsd:schema xmlns:xsd="http://www.w3.org/2001/XMLSchema" xmlns:xs="http://www.w3.org/2001/XMLSchema" xmlns:p="http://schemas.microsoft.com/office/2006/metadata/properties" xmlns:ns1="http://schemas.microsoft.com/sharepoint/v3" xmlns:ns3="f24e35b1-625c-4494-b081-305cc92e61d9" xmlns:ns4="74a89c54-c3fb-4312-9456-27fe81987b3e" targetNamespace="http://schemas.microsoft.com/office/2006/metadata/properties" ma:root="true" ma:fieldsID="254558f4e0e51202da6c8b70028eb76e" ns1:_="" ns3:_="" ns4:_="">
    <xsd:import namespace="http://schemas.microsoft.com/sharepoint/v3"/>
    <xsd:import namespace="f24e35b1-625c-4494-b081-305cc92e61d9"/>
    <xsd:import namespace="74a89c54-c3fb-4312-9456-27fe81987b3e"/>
    <xsd:element name="properties">
      <xsd:complexType>
        <xsd:sequence>
          <xsd:element name="documentManagement">
            <xsd:complexType>
              <xsd:all>
                <xsd:element ref="ns3:SharedWithUsers" minOccurs="0"/>
                <xsd:element ref="ns3:SharingHintHash" minOccurs="0"/>
                <xsd:element ref="ns3:SharedWithDetails"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3:LastSharedByUser" minOccurs="0"/>
                <xsd:element ref="ns3:LastSharedByTime" minOccurs="0"/>
                <xsd:element ref="ns1:_ip_UnifiedCompliancePolicyProperties" minOccurs="0"/>
                <xsd:element ref="ns1:_ip_UnifiedCompliancePolicyUIAction" minOccurs="0"/>
                <xsd:element ref="ns4:MediaServiceAutoTags" minOccurs="0"/>
                <xsd:element ref="ns4:MediaServiceOCR" minOccurs="0"/>
                <xsd:element ref="ns4:MediaServiceAutoKeyPoints" minOccurs="0"/>
                <xsd:element ref="ns4:MediaServiceKeyPoint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4e35b1-625c-4494-b081-305cc92e61d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_STS_x0020_AppliedHashtags" ma:index="15" nillable="true" ma:displayName="Applied Hashtags" ma:description="" ma:internalName="_STS_x0020_AppliedHashtags" ma:readOnly="true" ma:showField="Title">
      <xsd:simpleType>
        <xsd:restriction base="dms:Note">
          <xsd:maxLength value="255"/>
        </xsd:restriction>
      </xsd:simpleType>
    </xsd:element>
    <xsd:element name="LastSharedByUser" ma:index="16" nillable="true" ma:displayName="Last Shared By User" ma:description="" ma:internalName="LastSharedByUser" ma:readOnly="true">
      <xsd:simpleType>
        <xsd:restriction base="dms:Note">
          <xsd:maxLength value="255"/>
        </xsd:restriction>
      </xsd:simpleType>
    </xsd:element>
    <xsd:element name="LastSharedByTime" ma:index="17"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4a89c54-c3fb-4312-9456-27fe81987b3e"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_STS_x0020_Hashtags" ma:index="14" nillable="true" ma:displayName="Hashtags" ma:description="" ma:list="{e9ea549a-09df-4028-bd40-d72d204923ad}"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20" nillable="true" ma:displayName="MediaServiceAutoTags" ma:internalName="MediaServiceAutoTags" ma:readOnly="true">
      <xsd:simpleType>
        <xsd:restriction base="dms:Text"/>
      </xsd:simpleType>
    </xsd:element>
    <xsd:element name="MediaServiceOCR" ma:index="21" nillable="true" ma:displayName="MediaServiceOCR"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GenerationTime" ma:index="24" nillable="true" ma:displayName="MediaServiceGenerationTime" ma:hidden="true" ma:internalName="MediaServiceGenerationTime" ma:readOnly="true">
      <xsd:simpleType>
        <xsd:restriction base="dms:Text"/>
      </xsd:simpleType>
    </xsd:element>
    <xsd:element name="MediaServiceEventHashCode" ma:index="2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STS_x0020_Hashtags xmlns="74a89c54-c3fb-4312-9456-27fe81987b3e"/>
    <_ip_UnifiedCompliancePolicyProperties xmlns="http://schemas.microsoft.com/sharepoint/v3" xsi:nil="true"/>
  </documentManagement>
</p:properties>
</file>

<file path=customXml/itemProps1.xml><?xml version="1.0" encoding="utf-8"?>
<ds:datastoreItem xmlns:ds="http://schemas.openxmlformats.org/officeDocument/2006/customXml" ds:itemID="{6F472594-64EF-4340-9C84-2A0F1034895A}">
  <ds:schemaRefs>
    <ds:schemaRef ds:uri="http://schemas.microsoft.com/sharepoint/v3/contenttype/forms"/>
  </ds:schemaRefs>
</ds:datastoreItem>
</file>

<file path=customXml/itemProps2.xml><?xml version="1.0" encoding="utf-8"?>
<ds:datastoreItem xmlns:ds="http://schemas.openxmlformats.org/officeDocument/2006/customXml" ds:itemID="{3A7540D1-292A-419F-AC07-2882C4F537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4e35b1-625c-4494-b081-305cc92e61d9"/>
    <ds:schemaRef ds:uri="74a89c54-c3fb-4312-9456-27fe81987b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8C4E2BE-7387-420E-85F5-60B6C21C3074}">
  <ds:schemaRefs>
    <ds:schemaRef ds:uri="http://schemas.microsoft.com/office/2006/documentManagement/types"/>
    <ds:schemaRef ds:uri="http://purl.org/dc/dcmitype/"/>
    <ds:schemaRef ds:uri="74a89c54-c3fb-4312-9456-27fe81987b3e"/>
    <ds:schemaRef ds:uri="http://schemas.microsoft.com/sharepoint/v3"/>
    <ds:schemaRef ds:uri="http://www.w3.org/XML/1998/namespace"/>
    <ds:schemaRef ds:uri="http://schemas.microsoft.com/office/infopath/2007/PartnerControls"/>
    <ds:schemaRef ds:uri="f24e35b1-625c-4494-b081-305cc92e61d9"/>
    <ds:schemaRef ds:uri="http://purl.org/dc/elements/1.1/"/>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2366</Words>
  <Application>Microsoft Office PowerPoint</Application>
  <PresentationFormat>Widescreen</PresentationFormat>
  <Paragraphs>459</Paragraphs>
  <Slides>49</Slides>
  <Notes>17</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49</vt:i4>
      </vt:variant>
    </vt:vector>
  </HeadingPairs>
  <TitlesOfParts>
    <vt:vector size="59" baseType="lpstr">
      <vt:lpstr>Arial</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Presentation brief for MCT’s</vt:lpstr>
      <vt:lpstr>AI-100T01A  Module 01: Introducing Azure Cognitive Services</vt:lpstr>
      <vt:lpstr>Agenda</vt:lpstr>
      <vt:lpstr>PowerPoint Presentation</vt:lpstr>
      <vt:lpstr>Lesson Objectives</vt:lpstr>
      <vt:lpstr>Azure Cognitive Services and AI</vt:lpstr>
      <vt:lpstr>Access Pre-Built Services</vt:lpstr>
      <vt:lpstr>Introducing Vision</vt:lpstr>
      <vt:lpstr>Introducing Vision, Cont’d</vt:lpstr>
      <vt:lpstr>Computer Vision APIs – Tagging Images</vt:lpstr>
      <vt:lpstr>Computer Vision APIs – Detecting Objects</vt:lpstr>
      <vt:lpstr>Computer Vision APIs – Detecting Brands</vt:lpstr>
      <vt:lpstr>Computer Vision APIs – Detecting Brands</vt:lpstr>
      <vt:lpstr>Computer Vision APIs – Describe an Image</vt:lpstr>
      <vt:lpstr>Computer Vision APIs – Detecting Other Aspects</vt:lpstr>
      <vt:lpstr>Computer Vision APIs – Recognize Text</vt:lpstr>
      <vt:lpstr>Introducing Speech</vt:lpstr>
      <vt:lpstr>Text-to-Speech</vt:lpstr>
      <vt:lpstr>Speech-to-Text</vt:lpstr>
      <vt:lpstr>Speech Translation</vt:lpstr>
      <vt:lpstr>Speech Translation</vt:lpstr>
      <vt:lpstr>Introducing Language</vt:lpstr>
      <vt:lpstr>Introducing Language – Text Analytics</vt:lpstr>
      <vt:lpstr>Introducing Language – Translator Text</vt:lpstr>
      <vt:lpstr>Introducing Language – LUIS</vt:lpstr>
      <vt:lpstr>Introducing Language – QnA Maker</vt:lpstr>
      <vt:lpstr>Introducing Language</vt:lpstr>
      <vt:lpstr>Introducing Search</vt:lpstr>
      <vt:lpstr>Demo: Bing Search Services</vt:lpstr>
      <vt:lpstr>Introducing Decision</vt:lpstr>
      <vt:lpstr>Content Moderator</vt:lpstr>
      <vt:lpstr>Content Moderator, Cont’d</vt:lpstr>
      <vt:lpstr>Demo: Content Moderator</vt:lpstr>
      <vt:lpstr>PowerPoint Presentation</vt:lpstr>
      <vt:lpstr>Lesson Objectives</vt:lpstr>
      <vt:lpstr>Cognitive Services Accounts</vt:lpstr>
      <vt:lpstr>Manage Cognitive Service Accounts</vt:lpstr>
      <vt:lpstr>Monitor Cognitive Service Accounts</vt:lpstr>
      <vt:lpstr>Cognitive Services</vt:lpstr>
      <vt:lpstr>PowerPoint Presentation</vt:lpstr>
      <vt:lpstr>Lesson Objectives</vt:lpstr>
      <vt:lpstr>The API Testing Console</vt:lpstr>
      <vt:lpstr>Lab 1: Meeting the Technical Requirements</vt:lpstr>
      <vt:lpstr>Lab Objectives</vt:lpstr>
      <vt:lpstr>Lab 2: Implement Computer Vision</vt:lpstr>
      <vt:lpstr>Lab Objectives</vt:lpstr>
      <vt:lpstr>Lab Scenario</vt:lpstr>
      <vt:lpstr>Next steps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2019-03-20T17:14:18Z</dcterms:created>
  <dcterms:modified xsi:type="dcterms:W3CDTF">2019-08-26T17:35:16Z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2018-12-16T17:59:52.0180957Z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0x0101006A05C03D380CCD4880FA98990D9D1F5F</vt:lpwstr>
  </property>
</Properties>
</file>